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0" r:id="rId2"/>
    <p:sldId id="261" r:id="rId3"/>
    <p:sldId id="263" r:id="rId4"/>
    <p:sldId id="286" r:id="rId5"/>
    <p:sldId id="287" r:id="rId6"/>
    <p:sldId id="288" r:id="rId7"/>
    <p:sldId id="304" r:id="rId8"/>
    <p:sldId id="303" r:id="rId9"/>
    <p:sldId id="302" r:id="rId10"/>
    <p:sldId id="283" r:id="rId11"/>
    <p:sldId id="284" r:id="rId12"/>
    <p:sldId id="264" r:id="rId13"/>
    <p:sldId id="295" r:id="rId14"/>
    <p:sldId id="297" r:id="rId15"/>
    <p:sldId id="296" r:id="rId16"/>
    <p:sldId id="298" r:id="rId17"/>
    <p:sldId id="266" r:id="rId18"/>
    <p:sldId id="305" r:id="rId19"/>
    <p:sldId id="308" r:id="rId20"/>
    <p:sldId id="307" r:id="rId21"/>
    <p:sldId id="265" r:id="rId22"/>
    <p:sldId id="269" r:id="rId23"/>
    <p:sldId id="268" r:id="rId24"/>
    <p:sldId id="310" r:id="rId25"/>
    <p:sldId id="311"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8" autoAdjust="0"/>
    <p:restoredTop sz="94660"/>
  </p:normalViewPr>
  <p:slideViewPr>
    <p:cSldViewPr snapToGrid="0">
      <p:cViewPr varScale="1">
        <p:scale>
          <a:sx n="100" d="100"/>
          <a:sy n="100" d="100"/>
        </p:scale>
        <p:origin x="996" y="78"/>
      </p:cViewPr>
      <p:guideLst>
        <p:guide orient="horz" pos="2160"/>
        <p:guide pos="3840"/>
      </p:guideLst>
    </p:cSldViewPr>
  </p:slideViewPr>
  <p:notesTextViewPr>
    <p:cViewPr>
      <p:scale>
        <a:sx n="1" d="1"/>
        <a:sy n="1" d="1"/>
      </p:scale>
      <p:origin x="0" y="0"/>
    </p:cViewPr>
  </p:notesTextViewPr>
  <p:sorterViewPr>
    <p:cViewPr>
      <p:scale>
        <a:sx n="100" d="100"/>
        <a:sy n="100" d="100"/>
      </p:scale>
      <p:origin x="0" y="-3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4C444-5863-4368-8F39-F1819C3DCD40}" type="datetimeFigureOut">
              <a:rPr lang="en-US" smtClean="0"/>
              <a:t>6/30/2019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51304-A316-44D1-87FD-547D0508D9B2}" type="slidenum">
              <a:rPr lang="en-US" smtClean="0"/>
              <a:t>‹#›</a:t>
            </a:fld>
            <a:endParaRPr lang="en-US"/>
          </a:p>
        </p:txBody>
      </p:sp>
    </p:spTree>
    <p:extLst>
      <p:ext uri="{BB962C8B-B14F-4D97-AF65-F5344CB8AC3E}">
        <p14:creationId xmlns:p14="http://schemas.microsoft.com/office/powerpoint/2010/main" val="121917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a:t>
            </a:fld>
            <a:endParaRPr lang="en-US"/>
          </a:p>
        </p:txBody>
      </p:sp>
    </p:spTree>
    <p:extLst>
      <p:ext uri="{BB962C8B-B14F-4D97-AF65-F5344CB8AC3E}">
        <p14:creationId xmlns:p14="http://schemas.microsoft.com/office/powerpoint/2010/main" val="297132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12</a:t>
            </a:fld>
            <a:endParaRPr lang="en-US"/>
          </a:p>
        </p:txBody>
      </p:sp>
    </p:spTree>
    <p:extLst>
      <p:ext uri="{BB962C8B-B14F-4D97-AF65-F5344CB8AC3E}">
        <p14:creationId xmlns:p14="http://schemas.microsoft.com/office/powerpoint/2010/main" val="242781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13</a:t>
            </a:fld>
            <a:endParaRPr lang="en-US"/>
          </a:p>
        </p:txBody>
      </p:sp>
    </p:spTree>
    <p:extLst>
      <p:ext uri="{BB962C8B-B14F-4D97-AF65-F5344CB8AC3E}">
        <p14:creationId xmlns:p14="http://schemas.microsoft.com/office/powerpoint/2010/main" val="207320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14</a:t>
            </a:fld>
            <a:endParaRPr lang="en-US"/>
          </a:p>
        </p:txBody>
      </p:sp>
    </p:spTree>
    <p:extLst>
      <p:ext uri="{BB962C8B-B14F-4D97-AF65-F5344CB8AC3E}">
        <p14:creationId xmlns:p14="http://schemas.microsoft.com/office/powerpoint/2010/main" val="78363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15</a:t>
            </a:fld>
            <a:endParaRPr lang="en-US"/>
          </a:p>
        </p:txBody>
      </p:sp>
    </p:spTree>
    <p:extLst>
      <p:ext uri="{BB962C8B-B14F-4D97-AF65-F5344CB8AC3E}">
        <p14:creationId xmlns:p14="http://schemas.microsoft.com/office/powerpoint/2010/main" val="252842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16</a:t>
            </a:fld>
            <a:endParaRPr lang="en-US"/>
          </a:p>
        </p:txBody>
      </p:sp>
    </p:spTree>
    <p:extLst>
      <p:ext uri="{BB962C8B-B14F-4D97-AF65-F5344CB8AC3E}">
        <p14:creationId xmlns:p14="http://schemas.microsoft.com/office/powerpoint/2010/main" val="289771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4091-0224-4A14-AFA8-A77F6BE06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AF6FD-B78E-4E3E-AA01-564F1AE87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E2271-7452-4EF8-9A35-8B055C401E6B}"/>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5" name="Footer Placeholder 4">
            <a:extLst>
              <a:ext uri="{FF2B5EF4-FFF2-40B4-BE49-F238E27FC236}">
                <a16:creationId xmlns:a16="http://schemas.microsoft.com/office/drawing/2014/main" id="{833AEAB1-B8C5-4FD6-9FB6-B993F75EE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0A582-066B-464B-B8FA-D72F5563ED33}"/>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6315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D79C-A32A-4035-BA17-7373FB7F3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CC1D3-D70C-425B-9C06-DD2B0F4C5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646FA-DB96-45E6-B1BC-BEBC36B47E40}"/>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5" name="Footer Placeholder 4">
            <a:extLst>
              <a:ext uri="{FF2B5EF4-FFF2-40B4-BE49-F238E27FC236}">
                <a16:creationId xmlns:a16="http://schemas.microsoft.com/office/drawing/2014/main" id="{0FCA3288-49A9-487B-8C21-1DD6EE8D6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3AE07-4233-4363-B5E2-EF7CA59B4D9B}"/>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630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14685-A8F3-4EB2-BF12-27C0A0C8B0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93A60E-95C5-403E-A508-7E3548D14C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C8D21-2EF8-4D7C-A088-3019FD87AB62}"/>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5" name="Footer Placeholder 4">
            <a:extLst>
              <a:ext uri="{FF2B5EF4-FFF2-40B4-BE49-F238E27FC236}">
                <a16:creationId xmlns:a16="http://schemas.microsoft.com/office/drawing/2014/main" id="{7BC35B77-9893-4C85-AAB6-FCBD2F3D3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7FDB6-37F7-4183-A7EC-A3E92673A1F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155244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3131D21-4A4F-034C-896A-AD009F94F6BB}" type="slidenum">
              <a:rPr lang="en-US" smtClean="0"/>
              <a:t>‹#›</a:t>
            </a:fld>
            <a:endParaRPr lang="en-US"/>
          </a:p>
        </p:txBody>
      </p:sp>
      <p:sp>
        <p:nvSpPr>
          <p:cNvPr id="10" name="Title 1"/>
          <p:cNvSpPr>
            <a:spLocks noGrp="1"/>
          </p:cNvSpPr>
          <p:nvPr>
            <p:ph type="title" hasCustomPrompt="1"/>
          </p:nvPr>
        </p:nvSpPr>
        <p:spPr>
          <a:xfrm>
            <a:off x="913721" y="1"/>
            <a:ext cx="10363200" cy="1471084"/>
          </a:xfrm>
        </p:spPr>
        <p:txBody>
          <a:bodyPr/>
          <a:lstStyle>
            <a:lvl1pPr>
              <a:defRPr sz="2700" baseline="0">
                <a:solidFill>
                  <a:srgbClr val="C8D9D8"/>
                </a:solidFill>
              </a:defRPr>
            </a:lvl1pPr>
          </a:lstStyle>
          <a:p>
            <a:r>
              <a:rPr lang="en-US" dirty="0"/>
              <a:t>SAMPLE HEADER</a:t>
            </a:r>
          </a:p>
        </p:txBody>
      </p:sp>
      <p:pic>
        <p:nvPicPr>
          <p:cNvPr id="12" name="Picture 11" descr="triangles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3187" y="261455"/>
            <a:ext cx="586739" cy="79608"/>
          </a:xfrm>
          <a:prstGeom prst="rect">
            <a:avLst/>
          </a:prstGeom>
        </p:spPr>
      </p:pic>
      <p:sp>
        <p:nvSpPr>
          <p:cNvPr id="13" name="Text Placeholder 2"/>
          <p:cNvSpPr>
            <a:spLocks noGrp="1"/>
          </p:cNvSpPr>
          <p:nvPr>
            <p:ph idx="1"/>
          </p:nvPr>
        </p:nvSpPr>
        <p:spPr>
          <a:xfrm>
            <a:off x="1020590" y="2285315"/>
            <a:ext cx="4799019" cy="3962309"/>
          </a:xfrm>
          <a:prstGeom prst="rect">
            <a:avLst/>
          </a:prstGeom>
        </p:spPr>
        <p:txBody>
          <a:bodyPr vert="horz" lIns="121917" tIns="60958" rIns="121917" bIns="60958"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p:cNvSpPr>
            <a:spLocks noGrp="1"/>
          </p:cNvSpPr>
          <p:nvPr>
            <p:ph idx="13"/>
          </p:nvPr>
        </p:nvSpPr>
        <p:spPr>
          <a:xfrm>
            <a:off x="6297695" y="2285315"/>
            <a:ext cx="4799019" cy="3962309"/>
          </a:xfrm>
          <a:prstGeom prst="rect">
            <a:avLst/>
          </a:prstGeom>
        </p:spPr>
        <p:txBody>
          <a:bodyPr vert="horz" lIns="121917" tIns="60958" rIns="121917" bIns="60958"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2" descr="C:\Users\jlacy\AppData\Local\Microsoft\Windows\Temporary Internet Files\Content.Outlook\G6L6MLH5\COLAW_RGB_Primary_revers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85405" y="6352787"/>
            <a:ext cx="1391516" cy="35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901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B5B5-C07F-4DB1-88FF-396670E70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B61DF-7FFF-44E9-ABE9-E121046391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EE0CF-44ED-493A-BA56-95052A921C13}"/>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5" name="Footer Placeholder 4">
            <a:extLst>
              <a:ext uri="{FF2B5EF4-FFF2-40B4-BE49-F238E27FC236}">
                <a16:creationId xmlns:a16="http://schemas.microsoft.com/office/drawing/2014/main" id="{EA5435AB-0304-4FA7-A351-725F7D46E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0D9C5-A038-4A79-B766-F2AA426928C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062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D460-E19E-4741-9EDA-2B29C6C7D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AE27E3-5926-4031-977F-D84AF7DAB5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66F175-CD5A-4434-A16C-7580ED922FF2}"/>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5" name="Footer Placeholder 4">
            <a:extLst>
              <a:ext uri="{FF2B5EF4-FFF2-40B4-BE49-F238E27FC236}">
                <a16:creationId xmlns:a16="http://schemas.microsoft.com/office/drawing/2014/main" id="{1A7AAE61-01E5-4BD9-BEEC-4ED6E6CF9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CBF8F-C721-4409-B8EF-BC979822878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21045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B3354-3553-40AA-915C-77F8A1FFA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76115-B42A-4BCE-8A92-3F49A8DAB8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98CE5-55DD-489A-9558-CE4E7B21CB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94C342-5F4B-42CC-A876-1FDAB52BFA87}"/>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6" name="Footer Placeholder 5">
            <a:extLst>
              <a:ext uri="{FF2B5EF4-FFF2-40B4-BE49-F238E27FC236}">
                <a16:creationId xmlns:a16="http://schemas.microsoft.com/office/drawing/2014/main" id="{74460EE5-84A7-4AD0-9C9A-382D7602C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5FE6D-CCC3-40A4-A265-F84A9B44820A}"/>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98261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0AA5-8710-4837-A797-78F78CC38D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EE92-AF32-4D69-A893-7DB7D1D3F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11F72D-EE4B-4AB4-92B5-FD55A5DA74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D905D-9AE3-4D9E-85A0-D9647D0D7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B92D5B-6B2B-4B61-9276-AEE9465F04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A548F-09D5-42F7-BAF0-EAA5D8FA3039}"/>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8" name="Footer Placeholder 7">
            <a:extLst>
              <a:ext uri="{FF2B5EF4-FFF2-40B4-BE49-F238E27FC236}">
                <a16:creationId xmlns:a16="http://schemas.microsoft.com/office/drawing/2014/main" id="{A1019646-EF74-49D6-A020-804B40FCAD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0C14C-468A-4FA5-9A54-6761F5068E91}"/>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5120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6756-DC26-41BC-B0F7-18911B6EF8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3BE1D-0942-4362-8A84-814431FE9CA9}"/>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4" name="Footer Placeholder 3">
            <a:extLst>
              <a:ext uri="{FF2B5EF4-FFF2-40B4-BE49-F238E27FC236}">
                <a16:creationId xmlns:a16="http://schemas.microsoft.com/office/drawing/2014/main" id="{67F7122D-7650-4B89-AB0E-25FC4637F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AE7DE-DF77-4E08-995B-AAA085578B2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50065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3D797-43E9-4EE6-813D-DF41102A0757}"/>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3" name="Footer Placeholder 2">
            <a:extLst>
              <a:ext uri="{FF2B5EF4-FFF2-40B4-BE49-F238E27FC236}">
                <a16:creationId xmlns:a16="http://schemas.microsoft.com/office/drawing/2014/main" id="{3B26B2D0-2EDC-4597-BD1B-5680C84F09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91C84-6D75-4403-9958-C7BF0EA728B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29328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D552-512A-432C-B207-DC34EF938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05909-956E-4AA5-915B-BBDEA6510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EACD5-74AD-41F9-9D74-027A49B68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E67F62-ACD5-421E-AD47-BC6806B10067}"/>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6" name="Footer Placeholder 5">
            <a:extLst>
              <a:ext uri="{FF2B5EF4-FFF2-40B4-BE49-F238E27FC236}">
                <a16:creationId xmlns:a16="http://schemas.microsoft.com/office/drawing/2014/main" id="{72F85957-769C-41B3-8461-A3423D94E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952CC-74CE-439E-95D9-725B353B82A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43511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0F17-D84B-4D41-8C8A-60DA99B3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04A32-F4AD-453F-A3E9-FA685235A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4B3CB-8A5B-4390-88C4-2BCD0A0B7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E76AF9-F222-41A6-BD5E-27B2364A418D}"/>
              </a:ext>
            </a:extLst>
          </p:cNvPr>
          <p:cNvSpPr>
            <a:spLocks noGrp="1"/>
          </p:cNvSpPr>
          <p:nvPr>
            <p:ph type="dt" sz="half" idx="10"/>
          </p:nvPr>
        </p:nvSpPr>
        <p:spPr/>
        <p:txBody>
          <a:bodyPr/>
          <a:lstStyle/>
          <a:p>
            <a:fld id="{D12A3D37-93F8-4FDD-B0CA-269F9EA828EC}" type="datetimeFigureOut">
              <a:rPr lang="en-US" smtClean="0"/>
              <a:t>6/30/2019</a:t>
            </a:fld>
            <a:endParaRPr lang="en-US"/>
          </a:p>
        </p:txBody>
      </p:sp>
      <p:sp>
        <p:nvSpPr>
          <p:cNvPr id="6" name="Footer Placeholder 5">
            <a:extLst>
              <a:ext uri="{FF2B5EF4-FFF2-40B4-BE49-F238E27FC236}">
                <a16:creationId xmlns:a16="http://schemas.microsoft.com/office/drawing/2014/main" id="{AD6BC762-F349-455A-B205-84CAACDE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F9C7C-935C-4C34-8454-7AC7251F002E}"/>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208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221EE-E16C-4F64-A11C-E0C1094BE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1868B7-29D1-4DC6-80DF-E98853D16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8A235-AAE0-4FFB-84D7-13807FF0F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A3D37-93F8-4FDD-B0CA-269F9EA828EC}" type="datetimeFigureOut">
              <a:rPr lang="en-US" smtClean="0"/>
              <a:t>6/30/2019</a:t>
            </a:fld>
            <a:endParaRPr lang="en-US"/>
          </a:p>
        </p:txBody>
      </p:sp>
      <p:sp>
        <p:nvSpPr>
          <p:cNvPr id="5" name="Footer Placeholder 4">
            <a:extLst>
              <a:ext uri="{FF2B5EF4-FFF2-40B4-BE49-F238E27FC236}">
                <a16:creationId xmlns:a16="http://schemas.microsoft.com/office/drawing/2014/main" id="{A3AC084D-CFC3-4EBB-881D-DC139C581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CD27EB-89F0-4C40-AD9E-8ABAE493E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E50D0-EA76-4275-BA32-BA94D76D625E}" type="slidenum">
              <a:rPr lang="en-US" smtClean="0"/>
              <a:t>‹#›</a:t>
            </a:fld>
            <a:endParaRPr lang="en-US"/>
          </a:p>
        </p:txBody>
      </p:sp>
    </p:spTree>
    <p:extLst>
      <p:ext uri="{BB962C8B-B14F-4D97-AF65-F5344CB8AC3E}">
        <p14:creationId xmlns:p14="http://schemas.microsoft.com/office/powerpoint/2010/main" val="240731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esternlandsblog.arizona.edu/"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EF1EAC-64CC-454B-934C-E0298494AC7B}"/>
              </a:ext>
            </a:extLst>
          </p:cNvPr>
          <p:cNvSpPr>
            <a:spLocks noGrp="1"/>
          </p:cNvSpPr>
          <p:nvPr>
            <p:ph type="subTitle" idx="1"/>
          </p:nvPr>
        </p:nvSpPr>
        <p:spPr>
          <a:xfrm>
            <a:off x="1303632" y="4229101"/>
            <a:ext cx="9584736" cy="1655762"/>
          </a:xfrm>
        </p:spPr>
        <p:txBody>
          <a:bodyPr>
            <a:normAutofit/>
          </a:bodyPr>
          <a:lstStyle/>
          <a:p>
            <a:r>
              <a:rPr lang="en-US" sz="3600" b="1" dirty="0"/>
              <a:t>NRULPC Advisory Board Meeting</a:t>
            </a:r>
            <a:endParaRPr lang="en-US" sz="3600" dirty="0"/>
          </a:p>
          <a:p>
            <a:r>
              <a:rPr lang="en-US" sz="3600" b="1" dirty="0"/>
              <a:t>April 29, 2019; 9:00 am – 4:00 pm</a:t>
            </a:r>
            <a:endParaRPr lang="en-US" sz="3600" dirty="0"/>
          </a:p>
          <a:p>
            <a:endParaRPr lang="en-US" dirty="0"/>
          </a:p>
        </p:txBody>
      </p:sp>
      <p:pic>
        <p:nvPicPr>
          <p:cNvPr id="5" name="Picture 4">
            <a:extLst>
              <a:ext uri="{FF2B5EF4-FFF2-40B4-BE49-F238E27FC236}">
                <a16:creationId xmlns:a16="http://schemas.microsoft.com/office/drawing/2014/main" id="{129102FC-1751-4132-B640-79D268D97149}"/>
              </a:ext>
            </a:extLst>
          </p:cNvPr>
          <p:cNvPicPr/>
          <p:nvPr/>
        </p:nvPicPr>
        <p:blipFill>
          <a:blip r:embed="rId4">
            <a:extLst>
              <a:ext uri="{28A0092B-C50C-407E-A947-70E740481C1C}">
                <a14:useLocalDpi xmlns:a14="http://schemas.microsoft.com/office/drawing/2010/main" val="0"/>
              </a:ext>
            </a:extLst>
          </a:blip>
          <a:stretch>
            <a:fillRect/>
          </a:stretch>
        </p:blipFill>
        <p:spPr>
          <a:xfrm>
            <a:off x="492867" y="571500"/>
            <a:ext cx="6608323" cy="2057400"/>
          </a:xfrm>
          <a:prstGeom prst="rect">
            <a:avLst/>
          </a:prstGeom>
        </p:spPr>
      </p:pic>
    </p:spTree>
    <p:extLst>
      <p:ext uri="{BB962C8B-B14F-4D97-AF65-F5344CB8AC3E}">
        <p14:creationId xmlns:p14="http://schemas.microsoft.com/office/powerpoint/2010/main" val="346183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245659"/>
            <a:ext cx="10515600" cy="1201003"/>
          </a:xfrm>
        </p:spPr>
        <p:txBody>
          <a:bodyPr>
            <a:normAutofit fontScale="90000"/>
          </a:bodyPr>
          <a:lstStyle/>
          <a:p>
            <a:r>
              <a:rPr lang="en-US" b="1" dirty="0">
                <a:solidFill>
                  <a:schemeClr val="accent1"/>
                </a:solidFill>
              </a:rPr>
              <a:t>Outline of On-Line Natural Resource Presentations</a:t>
            </a:r>
            <a:br>
              <a:rPr lang="en-US" dirty="0"/>
            </a:br>
            <a:r>
              <a:rPr lang="en-US" dirty="0"/>
              <a:t>	</a:t>
            </a:r>
            <a:endParaRPr lang="en-US" sz="2700" dirty="0"/>
          </a:p>
        </p:txBody>
      </p:sp>
      <p:pic>
        <p:nvPicPr>
          <p:cNvPr id="6" name="Picture 5">
            <a:extLst>
              <a:ext uri="{FF2B5EF4-FFF2-40B4-BE49-F238E27FC236}">
                <a16:creationId xmlns:a16="http://schemas.microsoft.com/office/drawing/2014/main" id="{FBE06E85-32F1-494E-AAAB-36DA288875EC}"/>
              </a:ext>
            </a:extLst>
          </p:cNvPr>
          <p:cNvPicPr>
            <a:picLocks noChangeAspect="1"/>
          </p:cNvPicPr>
          <p:nvPr/>
        </p:nvPicPr>
        <p:blipFill>
          <a:blip r:embed="rId3"/>
          <a:stretch>
            <a:fillRect/>
          </a:stretch>
        </p:blipFill>
        <p:spPr>
          <a:xfrm>
            <a:off x="838200" y="800570"/>
            <a:ext cx="10204442" cy="5742813"/>
          </a:xfrm>
          <a:prstGeom prst="rect">
            <a:avLst/>
          </a:prstGeom>
        </p:spPr>
      </p:pic>
    </p:spTree>
    <p:extLst>
      <p:ext uri="{BB962C8B-B14F-4D97-AF65-F5344CB8AC3E}">
        <p14:creationId xmlns:p14="http://schemas.microsoft.com/office/powerpoint/2010/main" val="532348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r>
              <a:rPr lang="en-US" b="1" dirty="0">
                <a:solidFill>
                  <a:schemeClr val="accent1"/>
                </a:solidFill>
              </a:rPr>
              <a:t>On-line interviews - Forest Products</a:t>
            </a:r>
            <a:br>
              <a:rPr lang="en-US" dirty="0"/>
            </a:br>
            <a:r>
              <a:rPr lang="en-US" dirty="0"/>
              <a:t>	</a:t>
            </a:r>
            <a:endParaRPr lang="en-US" sz="2700" dirty="0"/>
          </a:p>
        </p:txBody>
      </p:sp>
      <p:pic>
        <p:nvPicPr>
          <p:cNvPr id="7" name="Picture 6">
            <a:extLst>
              <a:ext uri="{FF2B5EF4-FFF2-40B4-BE49-F238E27FC236}">
                <a16:creationId xmlns:a16="http://schemas.microsoft.com/office/drawing/2014/main" id="{CB593299-4AA8-400C-8D26-7F89F8884426}"/>
              </a:ext>
            </a:extLst>
          </p:cNvPr>
          <p:cNvPicPr>
            <a:picLocks noChangeAspect="1"/>
          </p:cNvPicPr>
          <p:nvPr/>
        </p:nvPicPr>
        <p:blipFill>
          <a:blip r:embed="rId3"/>
          <a:stretch>
            <a:fillRect/>
          </a:stretch>
        </p:blipFill>
        <p:spPr>
          <a:xfrm>
            <a:off x="838200" y="758488"/>
            <a:ext cx="10353353" cy="5831498"/>
          </a:xfrm>
          <a:prstGeom prst="rect">
            <a:avLst/>
          </a:prstGeom>
        </p:spPr>
      </p:pic>
    </p:spTree>
    <p:extLst>
      <p:ext uri="{BB962C8B-B14F-4D97-AF65-F5344CB8AC3E}">
        <p14:creationId xmlns:p14="http://schemas.microsoft.com/office/powerpoint/2010/main" val="408221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Clinic Activities</a:t>
            </a:r>
            <a:r>
              <a:rPr lang="en-US" sz="4000" dirty="0">
                <a:solidFill>
                  <a:schemeClr val="accent1"/>
                </a:solidFill>
              </a:rPr>
              <a:t> </a:t>
            </a:r>
            <a:br>
              <a:rPr lang="en-US" sz="4000" dirty="0"/>
            </a:br>
            <a:r>
              <a:rPr lang="en-US" sz="4000" dirty="0"/>
              <a:t>	</a:t>
            </a:r>
            <a:r>
              <a:rPr lang="en-US" sz="2400" dirty="0"/>
              <a:t>- Bethany Sullivan, Clinic Director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240077" y="2078544"/>
            <a:ext cx="10221238" cy="3758052"/>
          </a:xfrm>
        </p:spPr>
        <p:txBody>
          <a:bodyPr>
            <a:normAutofit/>
          </a:bodyPr>
          <a:lstStyle/>
          <a:p>
            <a:r>
              <a:rPr lang="en-US" dirty="0"/>
              <a:t>6 JD students currently enrolled in Spring 2019</a:t>
            </a:r>
          </a:p>
          <a:p>
            <a:r>
              <a:rPr lang="en-US" dirty="0"/>
              <a:t>8 JD students have enrolled for Fall 2019</a:t>
            </a:r>
          </a:p>
          <a:p>
            <a:r>
              <a:rPr lang="en-US" dirty="0"/>
              <a:t>Additionally, 1 JD student doing a hybrid externship/clinic enrollment over Summer 2019 with Idaho Forest Group</a:t>
            </a:r>
          </a:p>
          <a:p>
            <a:pPr marL="457200" lvl="1" indent="0">
              <a:buNone/>
            </a:pPr>
            <a:r>
              <a:rPr lang="en-US" dirty="0"/>
              <a:t>*Student internships a great way to get students into field; if have ideas for possible internships, can work with Clinic and Center to circulate to students and facilitate.</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143259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Clinic Structure</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215026" y="1690688"/>
            <a:ext cx="9619988" cy="3758052"/>
          </a:xfrm>
        </p:spPr>
        <p:txBody>
          <a:bodyPr>
            <a:normAutofit/>
          </a:bodyPr>
          <a:lstStyle/>
          <a:p>
            <a:r>
              <a:rPr lang="en-US" dirty="0"/>
              <a:t>Weekly seminars: students meet in classroom, lessons on substantive law, project rounds, student presentations, guest lecturers, exercises </a:t>
            </a:r>
          </a:p>
          <a:p>
            <a:r>
              <a:rPr lang="en-US" dirty="0"/>
              <a:t>Individual projects: students work alone or in groups on projects for the NRULPC, Cooperative Extension, tribes, and other client organizations.</a:t>
            </a:r>
          </a:p>
          <a:p>
            <a:r>
              <a:rPr lang="en-US" dirty="0"/>
              <a:t>Weekly individual meetings with Director, in addition to meetings with NRULPC, clients, and University experts.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3150667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Example Clinic Projects</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340285" y="1155798"/>
            <a:ext cx="9836635" cy="4962769"/>
          </a:xfrm>
        </p:spPr>
        <p:txBody>
          <a:bodyPr>
            <a:normAutofit/>
          </a:bodyPr>
          <a:lstStyle/>
          <a:p>
            <a:r>
              <a:rPr lang="en-US" dirty="0"/>
              <a:t>Waters of the United States project</a:t>
            </a:r>
          </a:p>
          <a:p>
            <a:pPr lvl="1"/>
            <a:r>
              <a:rPr lang="en-US" dirty="0"/>
              <a:t>How proposed rule will change permitting on the ground in Arizona</a:t>
            </a:r>
          </a:p>
          <a:p>
            <a:pPr lvl="1"/>
            <a:r>
              <a:rPr lang="en-US" dirty="0"/>
              <a:t>Several students involved; researching how WOTUS evolved over time, comparing old rules to new proposed rule, analyzing how Arizona has or will assume CWA programs</a:t>
            </a:r>
          </a:p>
          <a:p>
            <a:r>
              <a:rPr lang="en-US" dirty="0"/>
              <a:t>Watershed restoration/land improvement project</a:t>
            </a:r>
          </a:p>
          <a:p>
            <a:r>
              <a:rPr lang="en-US" dirty="0"/>
              <a:t>Hot topics blog</a:t>
            </a:r>
          </a:p>
          <a:p>
            <a:r>
              <a:rPr lang="en-US" dirty="0"/>
              <a:t>Administrative Appeals Handbook</a:t>
            </a:r>
          </a:p>
          <a:p>
            <a:r>
              <a:rPr lang="en-US" dirty="0"/>
              <a:t>NEPA Handbook</a:t>
            </a:r>
          </a:p>
          <a:p>
            <a:r>
              <a:rPr lang="en-US" dirty="0"/>
              <a:t>Guest teaching in rangeland management course</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64876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186267" y="270933"/>
            <a:ext cx="6419849" cy="1625600"/>
          </a:xfrm>
        </p:spPr>
        <p:txBody>
          <a:bodyPr>
            <a:normAutofit fontScale="90000"/>
          </a:bodyPr>
          <a:lstStyle/>
          <a:p>
            <a:pPr algn="ctr"/>
            <a:br>
              <a:rPr lang="en-US" b="1" dirty="0">
                <a:solidFill>
                  <a:schemeClr val="accent1"/>
                </a:solidFill>
              </a:rPr>
            </a:br>
            <a:r>
              <a:rPr lang="en-US" sz="3600" b="1" dirty="0">
                <a:solidFill>
                  <a:schemeClr val="accent1"/>
                </a:solidFill>
              </a:rPr>
              <a:t>Outside the Classroom – Tour of Asarco Mission Mine with special guest, Professor John Lacy</a:t>
            </a:r>
            <a:br>
              <a:rPr lang="en-US" sz="3600" dirty="0"/>
            </a:br>
            <a:r>
              <a:rPr lang="en-US" dirty="0"/>
              <a:t>	</a:t>
            </a:r>
            <a:endParaRPr lang="en-US" sz="2700" dirty="0"/>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06117" y="0"/>
            <a:ext cx="51435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78" y="2116666"/>
            <a:ext cx="6321779" cy="4741334"/>
          </a:xfrm>
          <a:prstGeom prst="rect">
            <a:avLst/>
          </a:prstGeom>
        </p:spPr>
      </p:pic>
    </p:spTree>
    <p:extLst>
      <p:ext uri="{BB962C8B-B14F-4D97-AF65-F5344CB8AC3E}">
        <p14:creationId xmlns:p14="http://schemas.microsoft.com/office/powerpoint/2010/main" val="3912279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pPr algn="ctr"/>
            <a:br>
              <a:rPr lang="en-US" b="1" dirty="0">
                <a:solidFill>
                  <a:schemeClr val="accent1"/>
                </a:solidFill>
              </a:rPr>
            </a:br>
            <a:r>
              <a:rPr lang="en-US" sz="3600" b="1" dirty="0">
                <a:solidFill>
                  <a:schemeClr val="accent1"/>
                </a:solidFill>
              </a:rPr>
              <a:t>Outside the Classroom – Mt. Lemmon hike with special guest, Professor Len Necefer</a:t>
            </a:r>
            <a:br>
              <a:rPr lang="en-US" dirty="0"/>
            </a:br>
            <a:r>
              <a:rPr lang="en-US" dirty="0"/>
              <a:t>	</a:t>
            </a:r>
            <a:endParaRPr lang="en-US" sz="27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012" b="6740"/>
          <a:stretch/>
        </p:blipFill>
        <p:spPr>
          <a:xfrm>
            <a:off x="1791599" y="1405468"/>
            <a:ext cx="8608801" cy="5181599"/>
          </a:xfrm>
          <a:prstGeom prst="rect">
            <a:avLst/>
          </a:prstGeom>
        </p:spPr>
      </p:pic>
    </p:spTree>
    <p:extLst>
      <p:ext uri="{BB962C8B-B14F-4D97-AF65-F5344CB8AC3E}">
        <p14:creationId xmlns:p14="http://schemas.microsoft.com/office/powerpoint/2010/main" val="3601737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1413178"/>
          </a:xfrm>
        </p:spPr>
        <p:txBody>
          <a:bodyPr>
            <a:normAutofit/>
          </a:bodyPr>
          <a:lstStyle/>
          <a:p>
            <a:r>
              <a:rPr lang="en-US" sz="4000" b="1" dirty="0">
                <a:solidFill>
                  <a:schemeClr val="accent1"/>
                </a:solidFill>
              </a:rPr>
              <a:t>Course Update - ACBS/Law 411 Joint Course</a:t>
            </a:r>
            <a:br>
              <a:rPr lang="en-US" sz="4000" b="1" dirty="0">
                <a:solidFill>
                  <a:schemeClr val="accent1"/>
                </a:solidFill>
              </a:rPr>
            </a:br>
            <a:r>
              <a:rPr lang="en-US" sz="4000" b="1" dirty="0">
                <a:solidFill>
                  <a:schemeClr val="accent1"/>
                </a:solidFill>
              </a:rPr>
              <a:t>		</a:t>
            </a:r>
            <a:r>
              <a:rPr lang="en-US" sz="2400" dirty="0"/>
              <a:t>- Joe Willis &amp; </a:t>
            </a:r>
            <a:r>
              <a:rPr lang="en-US" sz="2400"/>
              <a:t>Celeste Steen</a:t>
            </a:r>
            <a:endParaRPr lang="en-US" sz="24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9" name="Content Placeholder 8">
            <a:extLst>
              <a:ext uri="{FF2B5EF4-FFF2-40B4-BE49-F238E27FC236}">
                <a16:creationId xmlns:a16="http://schemas.microsoft.com/office/drawing/2014/main" id="{E2064148-0862-44F2-BF22-5D1B5CB87658}"/>
              </a:ext>
            </a:extLst>
          </p:cNvPr>
          <p:cNvSpPr>
            <a:spLocks noGrp="1"/>
          </p:cNvSpPr>
          <p:nvPr>
            <p:ph idx="1"/>
          </p:nvPr>
        </p:nvSpPr>
        <p:spPr>
          <a:xfrm>
            <a:off x="246605" y="1778304"/>
            <a:ext cx="7372508" cy="4351338"/>
          </a:xfrm>
        </p:spPr>
        <p:txBody>
          <a:bodyPr/>
          <a:lstStyle/>
          <a:p>
            <a:pPr marL="0" indent="0" algn="ctr">
              <a:buNone/>
            </a:pPr>
            <a:r>
              <a:rPr lang="en-US" dirty="0"/>
              <a:t>“An introduction to Agricultural Law and Policy for the Modern Day Natural Resource User”</a:t>
            </a:r>
          </a:p>
          <a:p>
            <a:pPr marL="0" indent="0" algn="ctr">
              <a:buNone/>
            </a:pPr>
            <a:endParaRPr lang="en-US" dirty="0"/>
          </a:p>
          <a:p>
            <a:pPr lvl="1"/>
            <a:r>
              <a:rPr lang="en-US" dirty="0"/>
              <a:t>First class of its kind for undergraduates</a:t>
            </a:r>
          </a:p>
          <a:p>
            <a:pPr lvl="1"/>
            <a:r>
              <a:rPr lang="en-US" dirty="0"/>
              <a:t>Co-taught by Celeste Steen, Esq. and Joe Willis, Esq.</a:t>
            </a:r>
          </a:p>
          <a:p>
            <a:pPr lvl="1"/>
            <a:r>
              <a:rPr lang="en-US" dirty="0"/>
              <a:t>Overall purpose to promote law as a career option to students working on degrees associated with natural resource use</a:t>
            </a:r>
          </a:p>
        </p:txBody>
      </p:sp>
      <p:pic>
        <p:nvPicPr>
          <p:cNvPr id="5" name="Picture 4">
            <a:extLst>
              <a:ext uri="{FF2B5EF4-FFF2-40B4-BE49-F238E27FC236}">
                <a16:creationId xmlns:a16="http://schemas.microsoft.com/office/drawing/2014/main" id="{87ADF970-4502-4C4C-BFD1-41A1005A2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385" y="2065276"/>
            <a:ext cx="4229010" cy="2648609"/>
          </a:xfrm>
          <a:prstGeom prst="rect">
            <a:avLst/>
          </a:prstGeom>
          <a:ln>
            <a:solidFill>
              <a:schemeClr val="tx1"/>
            </a:solidFill>
          </a:ln>
        </p:spPr>
      </p:pic>
    </p:spTree>
    <p:extLst>
      <p:ext uri="{BB962C8B-B14F-4D97-AF65-F5344CB8AC3E}">
        <p14:creationId xmlns:p14="http://schemas.microsoft.com/office/powerpoint/2010/main" val="387683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200781" y="67733"/>
            <a:ext cx="8026400" cy="1515063"/>
          </a:xfrm>
        </p:spPr>
        <p:txBody>
          <a:bodyPr>
            <a:normAutofit fontScale="90000"/>
          </a:bodyPr>
          <a:lstStyle/>
          <a:p>
            <a:pPr algn="r"/>
            <a:r>
              <a:rPr lang="en-US" b="1" dirty="0">
                <a:solidFill>
                  <a:schemeClr val="accent1"/>
                </a:solidFill>
              </a:rPr>
              <a:t>WOTUS Project – 2019 Proposed Rule</a:t>
            </a:r>
            <a:br>
              <a:rPr lang="en-US" dirty="0"/>
            </a:br>
            <a:r>
              <a:rPr lang="en-US" dirty="0"/>
              <a:t>	</a:t>
            </a:r>
            <a:endParaRPr lang="en-US" sz="27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013300" y="1650529"/>
            <a:ext cx="4682201" cy="5032375"/>
          </a:xfrm>
        </p:spPr>
        <p:txBody>
          <a:bodyPr>
            <a:normAutofit/>
          </a:bodyPr>
          <a:lstStyle/>
          <a:p>
            <a:pPr lvl="0"/>
            <a:endParaRPr lang="en-US" sz="2400"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393" y="825264"/>
            <a:ext cx="9773213" cy="5764991"/>
          </a:xfrm>
          <a:prstGeom prst="rect">
            <a:avLst/>
          </a:prstGeom>
        </p:spPr>
      </p:pic>
    </p:spTree>
    <p:extLst>
      <p:ext uri="{BB962C8B-B14F-4D97-AF65-F5344CB8AC3E}">
        <p14:creationId xmlns:p14="http://schemas.microsoft.com/office/powerpoint/2010/main" val="100868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Advisory Board Member Presentations and Q&amp;A</a:t>
            </a:r>
            <a:br>
              <a:rPr lang="en-US" sz="4000" dirty="0"/>
            </a:br>
            <a:r>
              <a:rPr lang="en-US" sz="4000" dirty="0"/>
              <a:t>	</a:t>
            </a:r>
            <a:endParaRPr lang="en-US" sz="24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03771" y="5350044"/>
            <a:ext cx="3425061" cy="1325563"/>
          </a:xfrm>
          <a:prstGeom prst="rect">
            <a:avLst/>
          </a:prstGeom>
        </p:spPr>
      </p:pic>
      <p:sp>
        <p:nvSpPr>
          <p:cNvPr id="3" name="TextBox 2">
            <a:extLst>
              <a:ext uri="{FF2B5EF4-FFF2-40B4-BE49-F238E27FC236}">
                <a16:creationId xmlns:a16="http://schemas.microsoft.com/office/drawing/2014/main" id="{8219171B-8B3F-4976-A2AC-AC1130DC51B3}"/>
              </a:ext>
            </a:extLst>
          </p:cNvPr>
          <p:cNvSpPr txBox="1"/>
          <p:nvPr/>
        </p:nvSpPr>
        <p:spPr>
          <a:xfrm>
            <a:off x="1219200" y="2046514"/>
            <a:ext cx="101346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Dairy workers/technicians visa update – Ashley Ellixson, JD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Ag water issues/Drought Contingency Plan – Stefanie </a:t>
            </a:r>
            <a:r>
              <a:rPr lang="en-US" sz="2800" dirty="0" err="1"/>
              <a:t>Smallhouse</a:t>
            </a:r>
            <a:r>
              <a:rPr lang="en-US" sz="2800" dirty="0"/>
              <a:t>, </a:t>
            </a:r>
            <a:r>
              <a:rPr lang="en-US" sz="2800" dirty="0" err="1"/>
              <a:t>Carlink</a:t>
            </a:r>
            <a:r>
              <a:rPr lang="en-US" sz="2800" dirty="0"/>
              <a:t> Ranch; President, Arizona Farm Bureau Federation</a:t>
            </a:r>
          </a:p>
        </p:txBody>
      </p:sp>
    </p:spTree>
    <p:extLst>
      <p:ext uri="{BB962C8B-B14F-4D97-AF65-F5344CB8AC3E}">
        <p14:creationId xmlns:p14="http://schemas.microsoft.com/office/powerpoint/2010/main" val="101269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fontScale="90000"/>
          </a:bodyPr>
          <a:lstStyle/>
          <a:p>
            <a:r>
              <a:rPr lang="en-US" b="1" dirty="0">
                <a:solidFill>
                  <a:schemeClr val="accent1"/>
                </a:solidFill>
              </a:rPr>
              <a:t>Welcome, Introductions, Review Agenda</a:t>
            </a:r>
            <a:br>
              <a:rPr lang="en-US" dirty="0"/>
            </a:br>
            <a:r>
              <a:rPr lang="en-US" dirty="0"/>
              <a:t>	- </a:t>
            </a:r>
            <a:r>
              <a:rPr lang="en-US" sz="2700" dirty="0"/>
              <a:t>Joe Willis, Advisory Board Chair &amp; Andy </a:t>
            </a:r>
            <a:r>
              <a:rPr lang="en-US" sz="2700" dirty="0" err="1"/>
              <a:t>Groseta</a:t>
            </a:r>
            <a:r>
              <a:rPr lang="en-US" sz="2700" dirty="0"/>
              <a:t>, Advisory Board Vice-Chair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207850" y="2059089"/>
            <a:ext cx="9489377" cy="3758052"/>
          </a:xfrm>
        </p:spPr>
        <p:txBody>
          <a:bodyPr>
            <a:normAutofit/>
          </a:bodyPr>
          <a:lstStyle/>
          <a:p>
            <a:pPr marL="0" lvl="0" indent="0">
              <a:buNone/>
            </a:pPr>
            <a:r>
              <a:rPr lang="en-US" b="1" dirty="0"/>
              <a:t>Purpose: </a:t>
            </a:r>
          </a:p>
          <a:p>
            <a:pPr marL="0" indent="0">
              <a:buNone/>
            </a:pPr>
            <a:r>
              <a:rPr lang="en-US" dirty="0"/>
              <a:t>“To update Advisory Board on Center &amp; Clinic activities and discuss Engagement Strategies”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196380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Keynote Speaker</a:t>
            </a:r>
            <a:br>
              <a:rPr lang="en-US" sz="4000" dirty="0"/>
            </a:br>
            <a:r>
              <a:rPr lang="en-US" sz="4000" dirty="0"/>
              <a:t>	</a:t>
            </a:r>
            <a:r>
              <a:rPr lang="en-US" sz="2400" dirty="0"/>
              <a:t>- </a:t>
            </a:r>
          </a:p>
        </p:txBody>
      </p:sp>
      <p:sp>
        <p:nvSpPr>
          <p:cNvPr id="3" name="TextBox 2">
            <a:extLst>
              <a:ext uri="{FF2B5EF4-FFF2-40B4-BE49-F238E27FC236}">
                <a16:creationId xmlns:a16="http://schemas.microsoft.com/office/drawing/2014/main" id="{DD24301D-B58E-4FB0-B019-95DF25F2F502}"/>
              </a:ext>
            </a:extLst>
          </p:cNvPr>
          <p:cNvSpPr txBox="1"/>
          <p:nvPr/>
        </p:nvSpPr>
        <p:spPr>
          <a:xfrm>
            <a:off x="2151742" y="1054326"/>
            <a:ext cx="9202058" cy="800219"/>
          </a:xfrm>
          <a:prstGeom prst="rect">
            <a:avLst/>
          </a:prstGeom>
          <a:noFill/>
        </p:spPr>
        <p:txBody>
          <a:bodyPr wrap="square" rtlCol="0">
            <a:spAutoFit/>
          </a:bodyPr>
          <a:lstStyle/>
          <a:p>
            <a:r>
              <a:rPr lang="en-US" sz="2800" dirty="0"/>
              <a:t>Bill Myers</a:t>
            </a:r>
          </a:p>
          <a:p>
            <a:r>
              <a:rPr lang="en-US" dirty="0"/>
              <a:t>Partner at Holland &amp; Hart, specializing in energy, natural resources, and public land law; Boise, ID</a:t>
            </a:r>
          </a:p>
        </p:txBody>
      </p:sp>
      <p:pic>
        <p:nvPicPr>
          <p:cNvPr id="7" name="Picture 6">
            <a:extLst>
              <a:ext uri="{FF2B5EF4-FFF2-40B4-BE49-F238E27FC236}">
                <a16:creationId xmlns:a16="http://schemas.microsoft.com/office/drawing/2014/main" id="{1DC7FF35-BAC6-451E-9AB0-08A9FCFA206B}"/>
              </a:ext>
            </a:extLst>
          </p:cNvPr>
          <p:cNvPicPr/>
          <p:nvPr/>
        </p:nvPicPr>
        <p:blipFill>
          <a:blip r:embed="rId3">
            <a:extLst>
              <a:ext uri="{28A0092B-C50C-407E-A947-70E740481C1C}">
                <a14:useLocalDpi xmlns:a14="http://schemas.microsoft.com/office/drawing/2010/main" val="0"/>
              </a:ext>
            </a:extLst>
          </a:blip>
          <a:stretch>
            <a:fillRect/>
          </a:stretch>
        </p:blipFill>
        <p:spPr>
          <a:xfrm>
            <a:off x="8403771" y="5350044"/>
            <a:ext cx="3425061" cy="1325563"/>
          </a:xfrm>
          <a:prstGeom prst="rect">
            <a:avLst/>
          </a:prstGeom>
        </p:spPr>
      </p:pic>
      <p:sp>
        <p:nvSpPr>
          <p:cNvPr id="5" name="TextBox 4">
            <a:extLst>
              <a:ext uri="{FF2B5EF4-FFF2-40B4-BE49-F238E27FC236}">
                <a16:creationId xmlns:a16="http://schemas.microsoft.com/office/drawing/2014/main" id="{208DD174-C4EF-4886-8ECA-0B07C35CF378}"/>
              </a:ext>
            </a:extLst>
          </p:cNvPr>
          <p:cNvSpPr txBox="1"/>
          <p:nvPr/>
        </p:nvSpPr>
        <p:spPr>
          <a:xfrm>
            <a:off x="1175346" y="2066803"/>
            <a:ext cx="9202058" cy="3447098"/>
          </a:xfrm>
          <a:prstGeom prst="rect">
            <a:avLst/>
          </a:prstGeom>
          <a:noFill/>
        </p:spPr>
        <p:txBody>
          <a:bodyPr wrap="square" rtlCol="0">
            <a:spAutoFit/>
          </a:bodyPr>
          <a:lstStyle/>
          <a:p>
            <a:r>
              <a:rPr lang="en-US" sz="2000" b="1" dirty="0"/>
              <a:t>Presentation Abstract</a:t>
            </a:r>
            <a:r>
              <a:rPr lang="en-US" sz="2000" dirty="0"/>
              <a:t>: Presidents have used their authority 20 times since the passage of the Antiquities Act in 1906 to diminish national monuments.  Not until December of 2017 when President Trump invoked the Act to diminish the size of President Clinton’s Grand Staircase Escalante National Monument and President Obama’s Bears Ears National Monument has the presidential power to diminish a National Monument been challenged in court.  Within hours of the President’s proclamations, five lawsuits were filed in federal court seeking to undo his actions.  Mr. Myers will discuss the interesting procedural and substantive issues in the cases from his perspective as counsel to intervenor defendants.  His perspective is informed by his law practice both as a senior governmental attorney and as a practitioner in private practice.  </a:t>
            </a:r>
          </a:p>
          <a:p>
            <a:endParaRPr lang="en-US" dirty="0"/>
          </a:p>
        </p:txBody>
      </p:sp>
    </p:spTree>
    <p:extLst>
      <p:ext uri="{BB962C8B-B14F-4D97-AF65-F5344CB8AC3E}">
        <p14:creationId xmlns:p14="http://schemas.microsoft.com/office/powerpoint/2010/main" val="2474337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1101247" y="2544653"/>
            <a:ext cx="10515600" cy="923331"/>
          </a:xfrm>
        </p:spPr>
        <p:txBody>
          <a:bodyPr>
            <a:normAutofit/>
          </a:bodyPr>
          <a:lstStyle/>
          <a:p>
            <a:r>
              <a:rPr lang="en-US" b="1" dirty="0">
                <a:solidFill>
                  <a:schemeClr val="accent1"/>
                </a:solidFill>
              </a:rPr>
              <a:t>Budget and Funding Development</a:t>
            </a:r>
            <a:endParaRPr lang="en-US" sz="36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9231086" y="5762171"/>
            <a:ext cx="2597746" cy="913436"/>
          </a:xfrm>
          <a:prstGeom prst="rect">
            <a:avLst/>
          </a:prstGeom>
        </p:spPr>
      </p:pic>
      <p:sp>
        <p:nvSpPr>
          <p:cNvPr id="8" name="TextBox 7">
            <a:extLst>
              <a:ext uri="{FF2B5EF4-FFF2-40B4-BE49-F238E27FC236}">
                <a16:creationId xmlns:a16="http://schemas.microsoft.com/office/drawing/2014/main" id="{F8AED4A3-F3F4-41B7-9796-12E7DEC5EE33}"/>
              </a:ext>
            </a:extLst>
          </p:cNvPr>
          <p:cNvSpPr txBox="1"/>
          <p:nvPr/>
        </p:nvSpPr>
        <p:spPr>
          <a:xfrm>
            <a:off x="1101247" y="3429000"/>
            <a:ext cx="1019618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Marc Miller, Dean - UA James E. Rogers College of Law</a:t>
            </a:r>
          </a:p>
          <a:p>
            <a:pPr marL="285750" indent="-285750">
              <a:buFont typeface="Arial" panose="020B0604020202020204" pitchFamily="34" charset="0"/>
              <a:buChar char="•"/>
            </a:pPr>
            <a:r>
              <a:rPr lang="en-US" sz="2800" dirty="0"/>
              <a:t>Megan O’Leary, Development Officer - UA James E. Rogers College of Law</a:t>
            </a:r>
          </a:p>
          <a:p>
            <a:pPr marL="285750" indent="-285750">
              <a:buFont typeface="Arial" panose="020B0604020202020204" pitchFamily="34" charset="0"/>
              <a:buChar char="•"/>
            </a:pPr>
            <a:r>
              <a:rPr lang="en-US" sz="2800" dirty="0"/>
              <a:t>Jeff Menges, Advisory Board Member</a:t>
            </a:r>
          </a:p>
        </p:txBody>
      </p:sp>
    </p:spTree>
    <p:extLst>
      <p:ext uri="{BB962C8B-B14F-4D97-AF65-F5344CB8AC3E}">
        <p14:creationId xmlns:p14="http://schemas.microsoft.com/office/powerpoint/2010/main" val="965756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58622"/>
            <a:ext cx="10515600" cy="1325563"/>
          </a:xfrm>
        </p:spPr>
        <p:txBody>
          <a:bodyPr>
            <a:normAutofit fontScale="90000"/>
          </a:bodyPr>
          <a:lstStyle/>
          <a:p>
            <a:r>
              <a:rPr lang="en-US" b="1" dirty="0">
                <a:solidFill>
                  <a:schemeClr val="accent1"/>
                </a:solidFill>
              </a:rPr>
              <a:t>Advisory Board Expertise Directory &amp; </a:t>
            </a:r>
            <a:br>
              <a:rPr lang="en-US" b="1" dirty="0">
                <a:solidFill>
                  <a:schemeClr val="accent1"/>
                </a:solidFill>
              </a:rPr>
            </a:br>
            <a:r>
              <a:rPr lang="en-US" b="1" dirty="0">
                <a:solidFill>
                  <a:schemeClr val="accent1"/>
                </a:solidFill>
              </a:rPr>
              <a:t>	Proposal for AB Newsletter Column</a:t>
            </a:r>
            <a:r>
              <a:rPr lang="en-US" dirty="0">
                <a:solidFill>
                  <a:schemeClr val="accent1"/>
                </a:solidFill>
              </a:rPr>
              <a:t> </a:t>
            </a:r>
            <a:br>
              <a:rPr lang="en-US" dirty="0"/>
            </a:br>
            <a:r>
              <a:rPr lang="en-US" dirty="0"/>
              <a:t>	</a:t>
            </a:r>
            <a:r>
              <a:rPr lang="en-US" sz="2700" dirty="0"/>
              <a:t>- Barbara Hutchinson &amp; Sheila Merrigan</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838200" y="2045913"/>
            <a:ext cx="10834991" cy="3758052"/>
          </a:xfrm>
        </p:spPr>
        <p:txBody>
          <a:bodyPr>
            <a:normAutofit/>
          </a:bodyPr>
          <a:lstStyle/>
          <a:p>
            <a:pPr lvl="0"/>
            <a:r>
              <a:rPr lang="en-US" u="sng" dirty="0"/>
              <a:t>Background</a:t>
            </a:r>
            <a:r>
              <a:rPr lang="en-US" dirty="0"/>
              <a:t>:</a:t>
            </a:r>
          </a:p>
          <a:p>
            <a:pPr lvl="1"/>
            <a:r>
              <a:rPr lang="en-US" dirty="0"/>
              <a:t>Allow for ongoing Advisory Board contributions &amp; input</a:t>
            </a:r>
          </a:p>
          <a:p>
            <a:pPr lvl="1"/>
            <a:r>
              <a:rPr lang="en-US" dirty="0"/>
              <a:t>Content:  litigation status? issues in news? key state and federal policy issues?</a:t>
            </a:r>
          </a:p>
          <a:p>
            <a:pPr lvl="0"/>
            <a:r>
              <a:rPr lang="en-US" u="sng" dirty="0"/>
              <a:t>Action</a:t>
            </a:r>
            <a:r>
              <a:rPr lang="en-US" dirty="0"/>
              <a:t>: Review expertise directory list and update/edit as needed.</a:t>
            </a:r>
          </a:p>
          <a:p>
            <a:pPr lvl="1"/>
            <a:r>
              <a:rPr lang="en-US" dirty="0"/>
              <a:t>Update areas of interest and expertise (speakers &amp; projects)</a:t>
            </a:r>
          </a:p>
          <a:p>
            <a:pPr lvl="1"/>
            <a:r>
              <a:rPr lang="en-US" dirty="0"/>
              <a:t>Update contact information</a:t>
            </a:r>
          </a:p>
          <a:p>
            <a:pPr lvl="1"/>
            <a:r>
              <a:rPr lang="en-US" dirty="0"/>
              <a:t>Bios, resumes &amp; photo</a:t>
            </a:r>
          </a:p>
          <a:p>
            <a:pPr lvl="0"/>
            <a:r>
              <a:rPr lang="en-US" u="sng" dirty="0"/>
              <a:t>Action</a:t>
            </a:r>
            <a:r>
              <a:rPr lang="en-US" dirty="0"/>
              <a:t>: Determine interest in an AB Newsletter column (discuss)</a:t>
            </a:r>
            <a:endParaRPr lang="en-US" sz="2400" dirty="0"/>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2520164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238997"/>
            <a:ext cx="10515600" cy="1325563"/>
          </a:xfrm>
        </p:spPr>
        <p:txBody>
          <a:bodyPr>
            <a:normAutofit/>
          </a:bodyPr>
          <a:lstStyle/>
          <a:p>
            <a:r>
              <a:rPr lang="en-US" b="1" dirty="0">
                <a:solidFill>
                  <a:schemeClr val="accent1"/>
                </a:solidFill>
              </a:rPr>
              <a:t>Blog </a:t>
            </a:r>
            <a:br>
              <a:rPr lang="en-US" dirty="0"/>
            </a:br>
            <a:r>
              <a:rPr lang="en-US" dirty="0"/>
              <a:t>	</a:t>
            </a:r>
            <a:r>
              <a:rPr lang="en-US" sz="2700" dirty="0"/>
              <a:t>- Bethany Sullivan &amp; Allie Whitehill, Clinic Student</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pic>
        <p:nvPicPr>
          <p:cNvPr id="8" name="Picture 7">
            <a:extLst>
              <a:ext uri="{FF2B5EF4-FFF2-40B4-BE49-F238E27FC236}">
                <a16:creationId xmlns:a16="http://schemas.microsoft.com/office/drawing/2014/main" id="{C72FDBA0-1420-48DD-A103-ACF7C02B162F}"/>
              </a:ext>
            </a:extLst>
          </p:cNvPr>
          <p:cNvPicPr>
            <a:picLocks noChangeAspect="1"/>
          </p:cNvPicPr>
          <p:nvPr/>
        </p:nvPicPr>
        <p:blipFill>
          <a:blip r:embed="rId4"/>
          <a:stretch>
            <a:fillRect/>
          </a:stretch>
        </p:blipFill>
        <p:spPr>
          <a:xfrm>
            <a:off x="697813" y="1582551"/>
            <a:ext cx="5252050" cy="4900108"/>
          </a:xfrm>
          <a:prstGeom prst="rect">
            <a:avLst/>
          </a:prstGeom>
        </p:spPr>
      </p:pic>
      <p:sp>
        <p:nvSpPr>
          <p:cNvPr id="9" name="TextBox 8">
            <a:extLst>
              <a:ext uri="{FF2B5EF4-FFF2-40B4-BE49-F238E27FC236}">
                <a16:creationId xmlns:a16="http://schemas.microsoft.com/office/drawing/2014/main" id="{7FF5AA12-EBAA-4719-81DA-2B439C4C700A}"/>
              </a:ext>
            </a:extLst>
          </p:cNvPr>
          <p:cNvSpPr txBox="1"/>
          <p:nvPr/>
        </p:nvSpPr>
        <p:spPr>
          <a:xfrm>
            <a:off x="6288066" y="2771753"/>
            <a:ext cx="5774498" cy="523220"/>
          </a:xfrm>
          <a:prstGeom prst="rect">
            <a:avLst/>
          </a:prstGeom>
          <a:noFill/>
        </p:spPr>
        <p:txBody>
          <a:bodyPr wrap="square" rtlCol="0">
            <a:spAutoFit/>
          </a:bodyPr>
          <a:lstStyle/>
          <a:p>
            <a:r>
              <a:rPr lang="en-US" sz="2800" dirty="0">
                <a:hlinkClick r:id="rId5"/>
              </a:rPr>
              <a:t>https://westernlandsblog.arizona.edu/</a:t>
            </a:r>
            <a:endParaRPr lang="en-US" sz="2800" dirty="0"/>
          </a:p>
        </p:txBody>
      </p:sp>
    </p:spTree>
    <p:extLst>
      <p:ext uri="{BB962C8B-B14F-4D97-AF65-F5344CB8AC3E}">
        <p14:creationId xmlns:p14="http://schemas.microsoft.com/office/powerpoint/2010/main" val="1748217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58622"/>
            <a:ext cx="10515600" cy="1325563"/>
          </a:xfrm>
        </p:spPr>
        <p:txBody>
          <a:bodyPr>
            <a:normAutofit/>
          </a:bodyPr>
          <a:lstStyle/>
          <a:p>
            <a:r>
              <a:rPr lang="en-US" b="1" dirty="0">
                <a:solidFill>
                  <a:schemeClr val="accent1"/>
                </a:solidFill>
              </a:rPr>
              <a:t>Small Group Discussion </a:t>
            </a:r>
            <a:br>
              <a:rPr lang="en-US" dirty="0"/>
            </a:br>
            <a:r>
              <a:rPr lang="en-US" dirty="0"/>
              <a:t>	</a:t>
            </a:r>
            <a:r>
              <a:rPr lang="en-US" sz="2700" dirty="0"/>
              <a:t>- Barbara Hutchinson </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838200" y="2066790"/>
            <a:ext cx="9964445" cy="4283906"/>
          </a:xfrm>
        </p:spPr>
        <p:txBody>
          <a:bodyPr>
            <a:normAutofit/>
          </a:bodyPr>
          <a:lstStyle/>
          <a:p>
            <a:pPr marL="0" indent="0">
              <a:buNone/>
            </a:pPr>
            <a:r>
              <a:rPr lang="en-US" dirty="0">
                <a:solidFill>
                  <a:schemeClr val="accent1"/>
                </a:solidFill>
              </a:rPr>
              <a:t>Choose One Group</a:t>
            </a:r>
          </a:p>
          <a:p>
            <a:pPr marL="0" indent="0">
              <a:buNone/>
            </a:pPr>
            <a:endParaRPr lang="en-US" dirty="0">
              <a:solidFill>
                <a:schemeClr val="accent1"/>
              </a:solidFill>
            </a:endParaRPr>
          </a:p>
          <a:p>
            <a:pPr lvl="1"/>
            <a:r>
              <a:rPr lang="en-US" dirty="0"/>
              <a:t>Proposal to hold symposium: “Using Science in Law” (fall 2019) – Joe Willis, Moderator</a:t>
            </a:r>
          </a:p>
          <a:p>
            <a:pPr lvl="2"/>
            <a:r>
              <a:rPr lang="en-US" dirty="0"/>
              <a:t>In your experience, how has science impacted you or others you know? </a:t>
            </a:r>
          </a:p>
          <a:p>
            <a:pPr lvl="2"/>
            <a:r>
              <a:rPr lang="en-US" dirty="0"/>
              <a:t>What are examples of how it been used or misused? </a:t>
            </a:r>
          </a:p>
          <a:p>
            <a:pPr lvl="2"/>
            <a:r>
              <a:rPr lang="en-US" dirty="0"/>
              <a:t>How has it influenced litigations in natural resource issues?</a:t>
            </a:r>
          </a:p>
          <a:p>
            <a:pPr lvl="1"/>
            <a:endParaRPr lang="en-US" dirty="0"/>
          </a:p>
          <a:p>
            <a:pPr lvl="1"/>
            <a:r>
              <a:rPr lang="en-US" dirty="0"/>
              <a:t>Funding discussion – Jeff Menges, Moderator</a:t>
            </a:r>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1430112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58622"/>
            <a:ext cx="10515600" cy="1325563"/>
          </a:xfrm>
        </p:spPr>
        <p:txBody>
          <a:bodyPr>
            <a:normAutofit/>
          </a:bodyPr>
          <a:lstStyle/>
          <a:p>
            <a:r>
              <a:rPr lang="en-US" b="1" dirty="0">
                <a:solidFill>
                  <a:schemeClr val="accent1"/>
                </a:solidFill>
              </a:rPr>
              <a:t>Small Group Reports </a:t>
            </a:r>
            <a:br>
              <a:rPr lang="en-US" dirty="0"/>
            </a:br>
            <a:r>
              <a:rPr lang="en-US" dirty="0"/>
              <a:t>	</a:t>
            </a:r>
            <a:r>
              <a:rPr lang="en-US" sz="2700" dirty="0"/>
              <a:t>- Barbara Hutchinson </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838200" y="2066790"/>
            <a:ext cx="9964445" cy="3758052"/>
          </a:xfrm>
        </p:spPr>
        <p:txBody>
          <a:bodyPr>
            <a:normAutofit/>
          </a:bodyPr>
          <a:lstStyle/>
          <a:p>
            <a:pPr marL="0" indent="0">
              <a:buNone/>
            </a:pPr>
            <a:endParaRPr lang="en-US" dirty="0">
              <a:solidFill>
                <a:schemeClr val="accent1"/>
              </a:solidFill>
            </a:endParaRPr>
          </a:p>
          <a:p>
            <a:pPr lvl="1"/>
            <a:r>
              <a:rPr lang="en-US" sz="2800" dirty="0"/>
              <a:t>Symposium Discussion:</a:t>
            </a:r>
          </a:p>
          <a:p>
            <a:pPr marL="457200" lvl="1" indent="0">
              <a:buNone/>
            </a:pPr>
            <a:endParaRPr lang="en-US" sz="2800" dirty="0"/>
          </a:p>
          <a:p>
            <a:pPr marL="457200" lvl="1" indent="0">
              <a:buNone/>
            </a:pPr>
            <a:endParaRPr lang="en-US" sz="2800" dirty="0"/>
          </a:p>
          <a:p>
            <a:pPr lvl="1"/>
            <a:r>
              <a:rPr lang="en-US" sz="2800" dirty="0"/>
              <a:t>Funding discussion:</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46215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672019" y="3604850"/>
            <a:ext cx="10847962" cy="1325563"/>
          </a:xfrm>
        </p:spPr>
        <p:txBody>
          <a:bodyPr>
            <a:normAutofit/>
          </a:bodyPr>
          <a:lstStyle/>
          <a:p>
            <a:pPr algn="ctr"/>
            <a:r>
              <a:rPr lang="en-US" sz="5400" b="1" dirty="0">
                <a:solidFill>
                  <a:srgbClr val="C00000"/>
                </a:solidFill>
              </a:rPr>
              <a:t>WE VALUE YOU!</a:t>
            </a:r>
            <a:endParaRPr lang="en-US" sz="5400" dirty="0">
              <a:solidFill>
                <a:srgbClr val="C00000"/>
              </a:solidFill>
            </a:endParaRP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984343" y="5774231"/>
            <a:ext cx="2859314" cy="906356"/>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672019" y="4802514"/>
            <a:ext cx="11713779" cy="553998"/>
          </a:xfrm>
          <a:prstGeom prst="rect">
            <a:avLst/>
          </a:prstGeom>
          <a:noFill/>
        </p:spPr>
        <p:txBody>
          <a:bodyPr wrap="square" rtlCol="0">
            <a:spAutoFit/>
          </a:bodyPr>
          <a:lstStyle/>
          <a:p>
            <a:pPr lvl="0"/>
            <a:r>
              <a:rPr lang="en-US" sz="3000" b="1" dirty="0">
                <a:solidFill>
                  <a:schemeClr val="accent1"/>
                </a:solidFill>
              </a:rPr>
              <a:t>THANK YOU FOR YOUR COMMITMENT TO THE NRULPC and CLINIC!</a:t>
            </a:r>
          </a:p>
        </p:txBody>
      </p:sp>
      <p:sp>
        <p:nvSpPr>
          <p:cNvPr id="3" name="TextBox 2">
            <a:extLst>
              <a:ext uri="{FF2B5EF4-FFF2-40B4-BE49-F238E27FC236}">
                <a16:creationId xmlns:a16="http://schemas.microsoft.com/office/drawing/2014/main" id="{1C0BE174-5DD7-433E-85BA-90027C54CC1E}"/>
              </a:ext>
            </a:extLst>
          </p:cNvPr>
          <p:cNvSpPr txBox="1"/>
          <p:nvPr/>
        </p:nvSpPr>
        <p:spPr>
          <a:xfrm>
            <a:off x="4270198" y="1011813"/>
            <a:ext cx="3651604" cy="1754326"/>
          </a:xfrm>
          <a:prstGeom prst="rect">
            <a:avLst/>
          </a:prstGeom>
          <a:noFill/>
        </p:spPr>
        <p:txBody>
          <a:bodyPr wrap="square" rtlCol="0">
            <a:spAutoFit/>
          </a:bodyPr>
          <a:lstStyle/>
          <a:p>
            <a:r>
              <a:rPr lang="en-US" sz="3600" dirty="0"/>
              <a:t>Wrap up</a:t>
            </a:r>
          </a:p>
          <a:p>
            <a:r>
              <a:rPr lang="en-US" sz="3600" dirty="0"/>
              <a:t>	Thank you</a:t>
            </a:r>
          </a:p>
          <a:p>
            <a:r>
              <a:rPr lang="en-US" sz="3600" dirty="0"/>
              <a:t>		Adjourn</a:t>
            </a:r>
          </a:p>
        </p:txBody>
      </p:sp>
    </p:spTree>
    <p:extLst>
      <p:ext uri="{BB962C8B-B14F-4D97-AF65-F5344CB8AC3E}">
        <p14:creationId xmlns:p14="http://schemas.microsoft.com/office/powerpoint/2010/main" val="93111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Overview of NRULPC Progress</a:t>
            </a:r>
            <a:br>
              <a:rPr lang="en-US" sz="4000" dirty="0"/>
            </a:br>
            <a:r>
              <a:rPr lang="en-US" sz="4000" dirty="0"/>
              <a:t>	</a:t>
            </a:r>
            <a:r>
              <a:rPr lang="en-US" sz="2400" dirty="0"/>
              <a:t>- George Ruyle &amp; John Lacy, Co-Directors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8"/>
            <a:ext cx="10515600" cy="4351338"/>
          </a:xfrm>
        </p:spPr>
        <p:txBody>
          <a:bodyPr/>
          <a:lstStyle/>
          <a:p>
            <a:pPr marL="0" indent="0">
              <a:buNone/>
            </a:pPr>
            <a:r>
              <a:rPr lang="en-US" dirty="0"/>
              <a:t>The Center is about helping landowners, farmers and ranchers in Arizona solve their legal and regulatory hurdles to using the land.  </a:t>
            </a:r>
          </a:p>
        </p:txBody>
      </p:sp>
      <p:pic>
        <p:nvPicPr>
          <p:cNvPr id="5" name="Content Placeholder 7">
            <a:extLst>
              <a:ext uri="{FF2B5EF4-FFF2-40B4-BE49-F238E27FC236}">
                <a16:creationId xmlns:a16="http://schemas.microsoft.com/office/drawing/2014/main" id="{1AE4C2E9-0C1E-4D26-AD13-99CDE1715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668" y="2748570"/>
            <a:ext cx="4988309" cy="3741231"/>
          </a:xfrm>
          <a:prstGeom prst="rect">
            <a:avLst/>
          </a:prstGeom>
        </p:spPr>
      </p:pic>
    </p:spTree>
    <p:extLst>
      <p:ext uri="{BB962C8B-B14F-4D97-AF65-F5344CB8AC3E}">
        <p14:creationId xmlns:p14="http://schemas.microsoft.com/office/powerpoint/2010/main" val="223155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2018 Projects for Center</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7"/>
            <a:ext cx="10040007" cy="3102029"/>
          </a:xfrm>
        </p:spPr>
        <p:txBody>
          <a:bodyPr/>
          <a:lstStyle/>
          <a:p>
            <a:r>
              <a:rPr lang="en-US" dirty="0"/>
              <a:t>Rx burning liability issues (developed a legal framework for the use of prescribed fires by private landowners)</a:t>
            </a:r>
          </a:p>
          <a:p>
            <a:r>
              <a:rPr lang="en-US" dirty="0"/>
              <a:t>Yuma Island land and water status</a:t>
            </a:r>
          </a:p>
          <a:p>
            <a:r>
              <a:rPr lang="en-US" dirty="0"/>
              <a:t>Labor shortage crisis in dairy industry (TN Visas for Dairy Technicians, case law review)</a:t>
            </a:r>
          </a:p>
          <a:p>
            <a:pPr marL="0" indent="0">
              <a:buNone/>
            </a:pPr>
            <a:endParaRPr lang="en-US" dirty="0"/>
          </a:p>
        </p:txBody>
      </p:sp>
    </p:spTree>
    <p:extLst>
      <p:ext uri="{BB962C8B-B14F-4D97-AF65-F5344CB8AC3E}">
        <p14:creationId xmlns:p14="http://schemas.microsoft.com/office/powerpoint/2010/main" val="366004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2018 Projects for Center</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7"/>
            <a:ext cx="10040007" cy="3102029"/>
          </a:xfrm>
        </p:spPr>
        <p:txBody>
          <a:bodyPr/>
          <a:lstStyle/>
          <a:p>
            <a:r>
              <a:rPr lang="en-US" dirty="0"/>
              <a:t>Agency for Toxic Substances and Disease Registry (ATSDR) jurisdiction over confined animal agriculture</a:t>
            </a:r>
          </a:p>
          <a:p>
            <a:r>
              <a:rPr lang="en-US" dirty="0"/>
              <a:t>Advised landowners in the Gila River Valley about their legal options to optimize the use of their water</a:t>
            </a:r>
          </a:p>
          <a:p>
            <a:pPr lvl="0"/>
            <a:r>
              <a:rPr lang="en-US" dirty="0">
                <a:solidFill>
                  <a:prstClr val="black"/>
                </a:solidFill>
              </a:rPr>
              <a:t>Researched memorandum on the status of open range laws</a:t>
            </a:r>
          </a:p>
          <a:p>
            <a:endParaRPr lang="en-US" dirty="0"/>
          </a:p>
        </p:txBody>
      </p:sp>
    </p:spTree>
    <p:extLst>
      <p:ext uri="{BB962C8B-B14F-4D97-AF65-F5344CB8AC3E}">
        <p14:creationId xmlns:p14="http://schemas.microsoft.com/office/powerpoint/2010/main" val="364674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Current Projects for Center</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9" y="1690687"/>
            <a:ext cx="9961180" cy="4071286"/>
          </a:xfrm>
        </p:spPr>
        <p:txBody>
          <a:bodyPr>
            <a:normAutofit/>
          </a:bodyPr>
          <a:lstStyle/>
          <a:p>
            <a:r>
              <a:rPr lang="en-US" dirty="0"/>
              <a:t>NEPA tutorial and handbook to help Extension agents best serve user interactions with federal agencies in getting projects authorized</a:t>
            </a:r>
          </a:p>
          <a:p>
            <a:r>
              <a:rPr lang="en-US" dirty="0"/>
              <a:t>Developing process for mediation for grazing allotment disputes</a:t>
            </a:r>
          </a:p>
          <a:p>
            <a:r>
              <a:rPr lang="en-US" dirty="0"/>
              <a:t>Assessment and allocation of vacant grazing allotments</a:t>
            </a:r>
          </a:p>
          <a:p>
            <a:r>
              <a:rPr lang="en-US" dirty="0"/>
              <a:t>Analysis of CNF-BA for livestock grazing program</a:t>
            </a:r>
          </a:p>
          <a:p>
            <a:r>
              <a:rPr lang="en-US" dirty="0"/>
              <a:t>Analyses of new WOTUS rule</a:t>
            </a:r>
          </a:p>
          <a:p>
            <a:endParaRPr lang="en-US" dirty="0"/>
          </a:p>
        </p:txBody>
      </p:sp>
    </p:spTree>
    <p:extLst>
      <p:ext uri="{BB962C8B-B14F-4D97-AF65-F5344CB8AC3E}">
        <p14:creationId xmlns:p14="http://schemas.microsoft.com/office/powerpoint/2010/main" val="2947540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19" name="Title 18"/>
          <p:cNvSpPr>
            <a:spLocks noGrp="1"/>
          </p:cNvSpPr>
          <p:nvPr>
            <p:ph type="title"/>
          </p:nvPr>
        </p:nvSpPr>
        <p:spPr>
          <a:xfrm>
            <a:off x="914400" y="272033"/>
            <a:ext cx="10363200" cy="1471084"/>
          </a:xfrm>
        </p:spPr>
        <p:txBody>
          <a:bodyPr>
            <a:noAutofit/>
          </a:bodyPr>
          <a:lstStyle/>
          <a:p>
            <a:r>
              <a:rPr lang="en-US" sz="4000" dirty="0">
                <a:solidFill>
                  <a:schemeClr val="accent1"/>
                </a:solidFill>
              </a:rPr>
              <a:t>Mining Law Center - Providing On-Line Master’s Degree Programs in Domestic and International Natural Resource Law</a:t>
            </a:r>
          </a:p>
        </p:txBody>
      </p:sp>
      <p:sp>
        <p:nvSpPr>
          <p:cNvPr id="20" name="Content Placeholder 19"/>
          <p:cNvSpPr>
            <a:spLocks noGrp="1"/>
          </p:cNvSpPr>
          <p:nvPr>
            <p:ph idx="1"/>
          </p:nvPr>
        </p:nvSpPr>
        <p:spPr/>
        <p:txBody>
          <a:bodyPr>
            <a:normAutofit fontScale="92500" lnSpcReduction="20000"/>
          </a:bodyPr>
          <a:lstStyle/>
          <a:p>
            <a:r>
              <a:rPr lang="en-US" dirty="0"/>
              <a:t>LLM:  24 units for graduate lawyers</a:t>
            </a:r>
          </a:p>
          <a:p>
            <a:r>
              <a:rPr lang="en-US" dirty="0"/>
              <a:t>MLS (Master of Legal Studies):  30 units for graduate natural resource and mining professionals</a:t>
            </a:r>
          </a:p>
          <a:p>
            <a:r>
              <a:rPr lang="en-US" dirty="0"/>
              <a:t>Non-credit executive training on mining and public land law subjects</a:t>
            </a:r>
          </a:p>
          <a:p>
            <a:r>
              <a:rPr lang="en-US" dirty="0"/>
              <a:t>Providing course options for law students in natural resource related subjects</a:t>
            </a:r>
          </a:p>
        </p:txBody>
      </p:sp>
      <p:pic>
        <p:nvPicPr>
          <p:cNvPr id="11" name="Content Placeholder 10"/>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7108862" y="1551296"/>
            <a:ext cx="3169033" cy="3962400"/>
          </a:xfrm>
        </p:spPr>
      </p:pic>
      <p:sp>
        <p:nvSpPr>
          <p:cNvPr id="12" name="TextBox 11"/>
          <p:cNvSpPr txBox="1"/>
          <p:nvPr/>
        </p:nvSpPr>
        <p:spPr>
          <a:xfrm>
            <a:off x="7322935" y="5603537"/>
            <a:ext cx="2961564" cy="646331"/>
          </a:xfrm>
          <a:prstGeom prst="rect">
            <a:avLst/>
          </a:prstGeom>
          <a:noFill/>
        </p:spPr>
        <p:txBody>
          <a:bodyPr wrap="square" rtlCol="0">
            <a:spAutoFit/>
          </a:bodyPr>
          <a:lstStyle/>
          <a:p>
            <a:r>
              <a:rPr lang="en-US" dirty="0"/>
              <a:t>John Lacy has been at this for a long time!</a:t>
            </a:r>
          </a:p>
        </p:txBody>
      </p:sp>
      <p:pic>
        <p:nvPicPr>
          <p:cNvPr id="7" name="Picture 6">
            <a:extLst>
              <a:ext uri="{FF2B5EF4-FFF2-40B4-BE49-F238E27FC236}">
                <a16:creationId xmlns:a16="http://schemas.microsoft.com/office/drawing/2014/main" id="{FD9A1EC4-BC1E-4B24-AFC8-8B3A95654D17}"/>
              </a:ext>
            </a:extLst>
          </p:cNvPr>
          <p:cNvPicPr/>
          <p:nvPr/>
        </p:nvPicPr>
        <p:blipFill>
          <a:blip r:embed="rId4">
            <a:extLst>
              <a:ext uri="{28A0092B-C50C-407E-A947-70E740481C1C}">
                <a14:useLocalDpi xmlns:a14="http://schemas.microsoft.com/office/drawing/2010/main" val="0"/>
              </a:ext>
            </a:extLst>
          </a:blip>
          <a:stretch>
            <a:fillRect/>
          </a:stretch>
        </p:blipFill>
        <p:spPr>
          <a:xfrm>
            <a:off x="9768114" y="6147257"/>
            <a:ext cx="2304780" cy="646332"/>
          </a:xfrm>
          <a:prstGeom prst="rect">
            <a:avLst/>
          </a:prstGeom>
        </p:spPr>
      </p:pic>
    </p:spTree>
    <p:extLst>
      <p:ext uri="{BB962C8B-B14F-4D97-AF65-F5344CB8AC3E}">
        <p14:creationId xmlns:p14="http://schemas.microsoft.com/office/powerpoint/2010/main" val="37523739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Current Projects of the Center – On-line Training</a:t>
            </a:r>
            <a:endParaRPr lang="en-US" sz="4000" dirty="0"/>
          </a:p>
        </p:txBody>
      </p:sp>
      <p:sp>
        <p:nvSpPr>
          <p:cNvPr id="10" name="Content Placeholder 9">
            <a:extLst>
              <a:ext uri="{FF2B5EF4-FFF2-40B4-BE49-F238E27FC236}">
                <a16:creationId xmlns:a16="http://schemas.microsoft.com/office/drawing/2014/main" id="{A9530C5C-569B-4595-B151-FC7F9E609DFF}"/>
              </a:ext>
            </a:extLst>
          </p:cNvPr>
          <p:cNvSpPr>
            <a:spLocks noGrp="1"/>
          </p:cNvSpPr>
          <p:nvPr>
            <p:ph sz="half" idx="1"/>
          </p:nvPr>
        </p:nvSpPr>
        <p:spPr>
          <a:xfrm>
            <a:off x="838200" y="1825625"/>
            <a:ext cx="4525370" cy="4351338"/>
          </a:xfrm>
        </p:spPr>
        <p:txBody>
          <a:bodyPr>
            <a:normAutofit/>
          </a:bodyPr>
          <a:lstStyle/>
          <a:p>
            <a:r>
              <a:rPr lang="en-US" dirty="0"/>
              <a:t>Background </a:t>
            </a:r>
            <a:br>
              <a:rPr lang="en-US" dirty="0"/>
            </a:br>
            <a:r>
              <a:rPr lang="en-US" dirty="0"/>
              <a:t>(technical or legal)</a:t>
            </a:r>
          </a:p>
          <a:p>
            <a:r>
              <a:rPr lang="en-US" dirty="0"/>
              <a:t>Basic mining law </a:t>
            </a:r>
            <a:br>
              <a:rPr lang="en-US" dirty="0"/>
            </a:br>
            <a:r>
              <a:rPr lang="en-US" dirty="0"/>
              <a:t>(domestic and international)</a:t>
            </a:r>
          </a:p>
          <a:p>
            <a:r>
              <a:rPr lang="en-US" dirty="0"/>
              <a:t>Acquisition issues</a:t>
            </a:r>
          </a:p>
          <a:p>
            <a:r>
              <a:rPr lang="en-US" dirty="0"/>
              <a:t>Global taxation</a:t>
            </a:r>
          </a:p>
          <a:p>
            <a:r>
              <a:rPr lang="en-US" dirty="0"/>
              <a:t>Environmental law</a:t>
            </a:r>
          </a:p>
          <a:p>
            <a:r>
              <a:rPr lang="en-US" dirty="0"/>
              <a:t>Sustainability/Engagement</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73910" y="1856095"/>
            <a:ext cx="5870708" cy="3302273"/>
          </a:xfrm>
        </p:spPr>
      </p:pic>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419904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Current Projects of the Center - Online Training</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9" y="1690687"/>
            <a:ext cx="9220199" cy="3892990"/>
          </a:xfrm>
        </p:spPr>
        <p:txBody>
          <a:bodyPr>
            <a:normAutofit/>
          </a:bodyPr>
          <a:lstStyle/>
          <a:p>
            <a:r>
              <a:rPr lang="en-US" dirty="0"/>
              <a:t>Course on Developing Public Lands Under the National Environmental Policy Act</a:t>
            </a:r>
          </a:p>
          <a:p>
            <a:r>
              <a:rPr lang="en-US" dirty="0"/>
              <a:t>Course on Public Land Use</a:t>
            </a:r>
          </a:p>
          <a:p>
            <a:pPr lvl="1"/>
            <a:r>
              <a:rPr lang="en-US" dirty="0"/>
              <a:t>Available to students in the Clinic, students in CALS and as executive training</a:t>
            </a:r>
          </a:p>
          <a:p>
            <a:r>
              <a:rPr lang="en-US" dirty="0"/>
              <a:t>Video postings of lectures and interviews on current topics</a:t>
            </a:r>
          </a:p>
          <a:p>
            <a:pPr lvl="1"/>
            <a:r>
              <a:rPr lang="en-US" dirty="0"/>
              <a:t>Colorado River conservation </a:t>
            </a:r>
          </a:p>
          <a:p>
            <a:pPr lvl="1"/>
            <a:r>
              <a:rPr lang="en-US" dirty="0"/>
              <a:t>Waters of the United States</a:t>
            </a:r>
          </a:p>
        </p:txBody>
      </p:sp>
    </p:spTree>
    <p:extLst>
      <p:ext uri="{BB962C8B-B14F-4D97-AF65-F5344CB8AC3E}">
        <p14:creationId xmlns:p14="http://schemas.microsoft.com/office/powerpoint/2010/main" val="972073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12195</TotalTime>
  <Words>1046</Words>
  <Application>Microsoft Office PowerPoint</Application>
  <PresentationFormat>Widescreen</PresentationFormat>
  <Paragraphs>119</Paragraphs>
  <Slides>26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Welcome, Introductions, Review Agenda  - Joe Willis, Advisory Board Chair &amp; Andy Groseta, Advisory Board Vice-Chair</vt:lpstr>
      <vt:lpstr>Overview of NRULPC Progress  - George Ruyle &amp; John Lacy, Co-Directors</vt:lpstr>
      <vt:lpstr>2018 Projects for Center</vt:lpstr>
      <vt:lpstr>2018 Projects for Center</vt:lpstr>
      <vt:lpstr>Current Projects for Center</vt:lpstr>
      <vt:lpstr>Mining Law Center - Providing On-Line Master’s Degree Programs in Domestic and International Natural Resource Law</vt:lpstr>
      <vt:lpstr>Current Projects of the Center – On-line Training</vt:lpstr>
      <vt:lpstr>Current Projects of the Center - Online Training</vt:lpstr>
      <vt:lpstr>Outline of On-Line Natural Resource Presentations  </vt:lpstr>
      <vt:lpstr>On-line interviews - Forest Products  </vt:lpstr>
      <vt:lpstr>Clinic Activities   - Bethany Sullivan, Clinic Director</vt:lpstr>
      <vt:lpstr>Clinic Structure  </vt:lpstr>
      <vt:lpstr>Example Clinic Projects  </vt:lpstr>
      <vt:lpstr> Outside the Classroom – Tour of Asarco Mission Mine with special guest, Professor John Lacy  </vt:lpstr>
      <vt:lpstr> Outside the Classroom – Mt. Lemmon hike with special guest, Professor Len Necefer  </vt:lpstr>
      <vt:lpstr>Course Update - ACBS/Law 411 Joint Course   - Joe Willis &amp; Celeste Steen</vt:lpstr>
      <vt:lpstr>WOTUS Project – 2019 Proposed Rule  </vt:lpstr>
      <vt:lpstr>Advisory Board Member Presentations and Q&amp;A  </vt:lpstr>
      <vt:lpstr>Keynote Speaker  - </vt:lpstr>
      <vt:lpstr>Budget and Funding Development</vt:lpstr>
      <vt:lpstr>Advisory Board Expertise Directory &amp;   Proposal for AB Newsletter Column   - Barbara Hutchinson &amp; Sheila Merrigan</vt:lpstr>
      <vt:lpstr>Blog   - Bethany Sullivan &amp; Allie Whitehill, Clinic Student</vt:lpstr>
      <vt:lpstr>Small Group Discussion   - Barbara Hutchinson </vt:lpstr>
      <vt:lpstr>Small Group Reports   - Barbara Hutchinson </vt:lpstr>
      <vt:lpstr>WE VALUE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Hutchinson, Barbara S - (bhutchin)</dc:creator>
  <cp:lastModifiedBy>Arizmendi, Marikelly - (mblock)</cp:lastModifiedBy>
  <cp:revision>86</cp:revision>
  <dcterms:created xsi:type="dcterms:W3CDTF">2018-11-02T03:56:59Z</dcterms:created>
  <dcterms:modified xsi:type="dcterms:W3CDTF">2019-06-30T21:09:25Z</dcterms:modified>
</cp:coreProperties>
</file>