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60" r:id="rId5"/>
    <p:sldId id="273" r:id="rId6"/>
    <p:sldId id="274" r:id="rId7"/>
    <p:sldId id="258" r:id="rId8"/>
    <p:sldId id="264" r:id="rId9"/>
    <p:sldId id="259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40"/>
  </p:normalViewPr>
  <p:slideViewPr>
    <p:cSldViewPr snapToGrid="0">
      <p:cViewPr varScale="1">
        <p:scale>
          <a:sx n="100" d="100"/>
          <a:sy n="100" d="100"/>
        </p:scale>
        <p:origin x="10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76AE7-C058-94FF-9612-99E670C60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9313546" cy="1312227"/>
          </a:xfrm>
        </p:spPr>
        <p:txBody>
          <a:bodyPr/>
          <a:lstStyle/>
          <a:p>
            <a:pPr algn="ctr"/>
            <a:r>
              <a:rPr lang="en-US" dirty="0"/>
              <a:t>Playing the Long Game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E08152-9D42-4779-409C-95CACFABE7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2712403"/>
            <a:ext cx="9934575" cy="23876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200" b="1" dirty="0"/>
              <a:t>Natural Resource Users Law and Policy Center</a:t>
            </a:r>
          </a:p>
          <a:p>
            <a:endParaRPr lang="en-US" sz="2400" b="1" dirty="0"/>
          </a:p>
          <a:p>
            <a:r>
              <a:rPr lang="en-US" sz="1700" b="1" dirty="0"/>
              <a:t>     Dr. Ethan Orr</a:t>
            </a:r>
          </a:p>
          <a:p>
            <a:r>
              <a:rPr lang="en-US" sz="1700" b="1" dirty="0"/>
              <a:t>     Associate Director Agriculture, Natural Resources and Economic Development</a:t>
            </a:r>
          </a:p>
          <a:p>
            <a:r>
              <a:rPr lang="en-US" sz="1700" b="1" dirty="0"/>
              <a:t>     Associate Specialist, Community and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4182731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E797B-8F95-B447-532F-78AA44E09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/>
              <a:t>Thank you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D730C0-5F0B-E024-A29F-022A12A54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75" y="2921794"/>
            <a:ext cx="11954274" cy="183911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2476D5-0033-F667-CF4C-91AF02D9033B}"/>
              </a:ext>
            </a:extLst>
          </p:cNvPr>
          <p:cNvSpPr txBox="1"/>
          <p:nvPr/>
        </p:nvSpPr>
        <p:spPr>
          <a:xfrm>
            <a:off x="1600200" y="5966460"/>
            <a:ext cx="7098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Dr. Ethan Orr – eorr@arizona.edu</a:t>
            </a:r>
          </a:p>
        </p:txBody>
      </p:sp>
    </p:spTree>
    <p:extLst>
      <p:ext uri="{BB962C8B-B14F-4D97-AF65-F5344CB8AC3E}">
        <p14:creationId xmlns:p14="http://schemas.microsoft.com/office/powerpoint/2010/main" val="599092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6358E-E56B-F304-5162-971299188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Legislative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E9FE6-17A1-9ECA-32FF-79691CE4B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b="1" i="1" dirty="0"/>
              <a:t>Extension Received $55.7 Million over the next 3 years</a:t>
            </a:r>
          </a:p>
          <a:p>
            <a:endParaRPr lang="en-US" dirty="0"/>
          </a:p>
          <a:p>
            <a:r>
              <a:rPr lang="en-US" dirty="0"/>
              <a:t>$7.4 Million for Extension, 3 years ($22.2 Million)</a:t>
            </a:r>
          </a:p>
          <a:p>
            <a:r>
              <a:rPr lang="en-US" dirty="0"/>
              <a:t>$1.5 Million NRULPC ($1 Million ongoing / $.5 Million one time)</a:t>
            </a:r>
          </a:p>
          <a:p>
            <a:r>
              <a:rPr lang="en-US" dirty="0"/>
              <a:t>$30 Million – Water Irrigation Grant </a:t>
            </a:r>
          </a:p>
          <a:p>
            <a:pPr lvl="1"/>
            <a:r>
              <a:rPr lang="en-US" dirty="0"/>
              <a:t>$3 million IDC / $3 Million Extension Costs / </a:t>
            </a:r>
          </a:p>
          <a:p>
            <a:pPr lvl="1"/>
            <a:r>
              <a:rPr lang="en-US" dirty="0"/>
              <a:t>$1 Million for Research/Testing on Arizona Experiment Centers</a:t>
            </a:r>
          </a:p>
          <a:p>
            <a:r>
              <a:rPr lang="en-US" dirty="0"/>
              <a:t>Additional Land Grant Support (Over $44 million for three years)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048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6AE5D-430B-EE4A-BE3D-D34F4E350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Funding from the Legislature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EECB2-04BE-EEB9-2499-8A782C272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Baseline</a:t>
            </a:r>
          </a:p>
          <a:p>
            <a:endParaRPr lang="en-US" dirty="0"/>
          </a:p>
          <a:p>
            <a:r>
              <a:rPr lang="en-US" dirty="0"/>
              <a:t>Large Special Projects</a:t>
            </a:r>
          </a:p>
          <a:p>
            <a:endParaRPr lang="en-US" dirty="0"/>
          </a:p>
          <a:p>
            <a:r>
              <a:rPr lang="en-US" dirty="0"/>
              <a:t>Directed Money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859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912E3-D729-CBAA-A309-61710AB7F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 Funding over the Past Decade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47ACE-4687-4D62-280A-421FF0135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2014 - $3.5 Million for Extension (32.7% increase)</a:t>
            </a:r>
          </a:p>
          <a:p>
            <a:endParaRPr lang="en-US" dirty="0"/>
          </a:p>
          <a:p>
            <a:r>
              <a:rPr lang="en-US" dirty="0"/>
              <a:t>2021 $1 Agriculture Apprentice / $1.5 Million NULPC</a:t>
            </a:r>
          </a:p>
          <a:p>
            <a:endParaRPr lang="en-US" dirty="0"/>
          </a:p>
          <a:p>
            <a:r>
              <a:rPr lang="en-US" dirty="0"/>
              <a:t>2022 – $ 7.4 Million for Extension (52.1% Increase)</a:t>
            </a:r>
          </a:p>
        </p:txBody>
      </p:sp>
    </p:spTree>
    <p:extLst>
      <p:ext uri="{BB962C8B-B14F-4D97-AF65-F5344CB8AC3E}">
        <p14:creationId xmlns:p14="http://schemas.microsoft.com/office/powerpoint/2010/main" val="1457411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67C25-2B47-664D-A17B-E6DDEB0C8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What were the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13789-6519-3147-9419-D32AB798D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/>
              <a:t>Economic Growth in America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36655972-CB9A-8E4C-9899-989ED101C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608" y="1342254"/>
            <a:ext cx="6846363" cy="402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18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A6870-757D-BFBC-7D46-D68B97688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18" y="362991"/>
            <a:ext cx="10901363" cy="613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47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F7B58F8-05C8-4004-AA6B-3A479AFE0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8" name="Rectangle 17">
              <a:extLst>
                <a:ext uri="{FF2B5EF4-FFF2-40B4-BE49-F238E27FC236}">
                  <a16:creationId xmlns:a16="http://schemas.microsoft.com/office/drawing/2014/main" id="{E3E508F6-FDF6-4D99-BC60-BF04B7CB69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A0DA088B-3130-4A3E-8807-D3AE4E294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BCEA7C6-D64D-48FB-8A98-D733E506E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83379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2" name="Rectangle 5">
              <a:extLst>
                <a:ext uri="{FF2B5EF4-FFF2-40B4-BE49-F238E27FC236}">
                  <a16:creationId xmlns:a16="http://schemas.microsoft.com/office/drawing/2014/main" id="{514377EB-7215-4950-B06C-74B727F91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F3A5E715-B605-43AE-BFC4-CD2F5E54B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3D6C507-54C1-4C4F-8E26-DF08482AA9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Rectangle 8">
              <a:extLst>
                <a:ext uri="{FF2B5EF4-FFF2-40B4-BE49-F238E27FC236}">
                  <a16:creationId xmlns:a16="http://schemas.microsoft.com/office/drawing/2014/main" id="{735BAE69-4F02-4028-A1EE-D748E05C3B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70E6B23F-D85A-418D-87DF-DA3DCFAD7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FA97D6BD-B768-405F-94F6-ADEFF33A4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DA99ABDF-A772-4D89-B218-21803F7B7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0EDCB899-F0C0-4385-B50E-F28665B1A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1A418D8E-6F6D-4488-A970-8DAB0ACFC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81C95637-FECC-4F40-9B50-963DB133F9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E53B4AFE-CE0B-4E0D-B90D-467323E377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3E74B785-2F6C-45E0-8EEE-3AAE94E58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id="{9C983CA5-B3CF-4056-B2CA-C4A75CCC1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18">
              <a:extLst>
                <a:ext uri="{FF2B5EF4-FFF2-40B4-BE49-F238E27FC236}">
                  <a16:creationId xmlns:a16="http://schemas.microsoft.com/office/drawing/2014/main" id="{52DEDAAE-2523-4EDE-AD25-84DFF890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19">
              <a:extLst>
                <a:ext uri="{FF2B5EF4-FFF2-40B4-BE49-F238E27FC236}">
                  <a16:creationId xmlns:a16="http://schemas.microsoft.com/office/drawing/2014/main" id="{57B045EA-32B3-48AE-BF23-2A92C84C7C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0">
              <a:extLst>
                <a:ext uri="{FF2B5EF4-FFF2-40B4-BE49-F238E27FC236}">
                  <a16:creationId xmlns:a16="http://schemas.microsoft.com/office/drawing/2014/main" id="{583256F5-7EFD-4C7F-A823-336243760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1">
              <a:extLst>
                <a:ext uri="{FF2B5EF4-FFF2-40B4-BE49-F238E27FC236}">
                  <a16:creationId xmlns:a16="http://schemas.microsoft.com/office/drawing/2014/main" id="{F32D3B5F-12D4-43FB-9086-9DAD376C5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id="{4461DC31-AC3E-4896-91AB-918F1B7B6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3">
              <a:extLst>
                <a:ext uri="{FF2B5EF4-FFF2-40B4-BE49-F238E27FC236}">
                  <a16:creationId xmlns:a16="http://schemas.microsoft.com/office/drawing/2014/main" id="{D4E9428C-22EF-4ACB-AF18-EBFB60E8D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4">
              <a:extLst>
                <a:ext uri="{FF2B5EF4-FFF2-40B4-BE49-F238E27FC236}">
                  <a16:creationId xmlns:a16="http://schemas.microsoft.com/office/drawing/2014/main" id="{E11955D1-0E67-4220-AECA-8890A2417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5">
              <a:extLst>
                <a:ext uri="{FF2B5EF4-FFF2-40B4-BE49-F238E27FC236}">
                  <a16:creationId xmlns:a16="http://schemas.microsoft.com/office/drawing/2014/main" id="{2375DDE4-523A-4F07-A9F4-276803C587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6">
              <a:extLst>
                <a:ext uri="{FF2B5EF4-FFF2-40B4-BE49-F238E27FC236}">
                  <a16:creationId xmlns:a16="http://schemas.microsoft.com/office/drawing/2014/main" id="{0BFFAF47-05A8-464D-A451-8FCE3D425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27">
              <a:extLst>
                <a:ext uri="{FF2B5EF4-FFF2-40B4-BE49-F238E27FC236}">
                  <a16:creationId xmlns:a16="http://schemas.microsoft.com/office/drawing/2014/main" id="{935E7027-5B7A-4734-B8A7-480DFE577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28">
              <a:extLst>
                <a:ext uri="{FF2B5EF4-FFF2-40B4-BE49-F238E27FC236}">
                  <a16:creationId xmlns:a16="http://schemas.microsoft.com/office/drawing/2014/main" id="{2DD25999-4AC7-49CA-9690-C26D1D247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B8D7E8B-6693-4F41-ACC5-378F15CA56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0">
              <a:extLst>
                <a:ext uri="{FF2B5EF4-FFF2-40B4-BE49-F238E27FC236}">
                  <a16:creationId xmlns:a16="http://schemas.microsoft.com/office/drawing/2014/main" id="{4E59B0F0-4986-491D-87B6-3BF991136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61B87486-7527-4F7B-BA26-AB11B19B1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2">
              <a:extLst>
                <a:ext uri="{FF2B5EF4-FFF2-40B4-BE49-F238E27FC236}">
                  <a16:creationId xmlns:a16="http://schemas.microsoft.com/office/drawing/2014/main" id="{6D2828D1-3905-4370-A13D-E139F0E19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Rectangle 33">
              <a:extLst>
                <a:ext uri="{FF2B5EF4-FFF2-40B4-BE49-F238E27FC236}">
                  <a16:creationId xmlns:a16="http://schemas.microsoft.com/office/drawing/2014/main" id="{6C62B906-07D7-4B9F-A369-2F8A152E1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1" name="Freeform 34">
              <a:extLst>
                <a:ext uri="{FF2B5EF4-FFF2-40B4-BE49-F238E27FC236}">
                  <a16:creationId xmlns:a16="http://schemas.microsoft.com/office/drawing/2014/main" id="{C6F116B6-98B9-45A2-8D52-2A3AD68C7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2CE38B97-DBEA-45E0-94D1-4ADBB5481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36">
              <a:extLst>
                <a:ext uri="{FF2B5EF4-FFF2-40B4-BE49-F238E27FC236}">
                  <a16:creationId xmlns:a16="http://schemas.microsoft.com/office/drawing/2014/main" id="{F7F8E1ED-D60E-4A8D-86E6-85A4540B6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37">
              <a:extLst>
                <a:ext uri="{FF2B5EF4-FFF2-40B4-BE49-F238E27FC236}">
                  <a16:creationId xmlns:a16="http://schemas.microsoft.com/office/drawing/2014/main" id="{68FC3927-68C3-4A4F-8F96-F1DA7347F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38">
              <a:extLst>
                <a:ext uri="{FF2B5EF4-FFF2-40B4-BE49-F238E27FC236}">
                  <a16:creationId xmlns:a16="http://schemas.microsoft.com/office/drawing/2014/main" id="{AF44D5DF-B0D5-40EB-92CD-3FBC5C8D5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39">
              <a:extLst>
                <a:ext uri="{FF2B5EF4-FFF2-40B4-BE49-F238E27FC236}">
                  <a16:creationId xmlns:a16="http://schemas.microsoft.com/office/drawing/2014/main" id="{A8229CF1-5E24-40A7-AFC8-C6667B1E9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0">
              <a:extLst>
                <a:ext uri="{FF2B5EF4-FFF2-40B4-BE49-F238E27FC236}">
                  <a16:creationId xmlns:a16="http://schemas.microsoft.com/office/drawing/2014/main" id="{735B594F-DBA8-4B72-AD5C-2D1F1A73FD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1">
              <a:extLst>
                <a:ext uri="{FF2B5EF4-FFF2-40B4-BE49-F238E27FC236}">
                  <a16:creationId xmlns:a16="http://schemas.microsoft.com/office/drawing/2014/main" id="{7A88372F-DEF4-48EE-B93F-11E1895CD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2">
              <a:extLst>
                <a:ext uri="{FF2B5EF4-FFF2-40B4-BE49-F238E27FC236}">
                  <a16:creationId xmlns:a16="http://schemas.microsoft.com/office/drawing/2014/main" id="{C1C91CCA-31E0-4EE7-B872-BE1C9B16EE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3">
              <a:extLst>
                <a:ext uri="{FF2B5EF4-FFF2-40B4-BE49-F238E27FC236}">
                  <a16:creationId xmlns:a16="http://schemas.microsoft.com/office/drawing/2014/main" id="{505ECA77-DF47-4657-9724-90C811FB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4">
              <a:extLst>
                <a:ext uri="{FF2B5EF4-FFF2-40B4-BE49-F238E27FC236}">
                  <a16:creationId xmlns:a16="http://schemas.microsoft.com/office/drawing/2014/main" id="{7E0B165B-B741-4826-A67B-DA4EFC391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Rectangle 45">
              <a:extLst>
                <a:ext uri="{FF2B5EF4-FFF2-40B4-BE49-F238E27FC236}">
                  <a16:creationId xmlns:a16="http://schemas.microsoft.com/office/drawing/2014/main" id="{7DD77272-4EB0-4835-94F3-7094D6004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3" name="Freeform 46">
              <a:extLst>
                <a:ext uri="{FF2B5EF4-FFF2-40B4-BE49-F238E27FC236}">
                  <a16:creationId xmlns:a16="http://schemas.microsoft.com/office/drawing/2014/main" id="{AA7F48DB-0E7F-4C0A-9891-E9287A73C7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id="{D893086B-CF4F-4D47-BBAD-AF9F27DACB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48">
              <a:extLst>
                <a:ext uri="{FF2B5EF4-FFF2-40B4-BE49-F238E27FC236}">
                  <a16:creationId xmlns:a16="http://schemas.microsoft.com/office/drawing/2014/main" id="{F4309156-D844-4373-A258-7A50276DE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49">
              <a:extLst>
                <a:ext uri="{FF2B5EF4-FFF2-40B4-BE49-F238E27FC236}">
                  <a16:creationId xmlns:a16="http://schemas.microsoft.com/office/drawing/2014/main" id="{4EA59E37-8B72-481A-8F58-0A17A9609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0">
              <a:extLst>
                <a:ext uri="{FF2B5EF4-FFF2-40B4-BE49-F238E27FC236}">
                  <a16:creationId xmlns:a16="http://schemas.microsoft.com/office/drawing/2014/main" id="{4FB0DEBC-79F5-4336-8EEB-FBE1557FD3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1">
              <a:extLst>
                <a:ext uri="{FF2B5EF4-FFF2-40B4-BE49-F238E27FC236}">
                  <a16:creationId xmlns:a16="http://schemas.microsoft.com/office/drawing/2014/main" id="{67E100BD-404D-46CC-976B-12264E9830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2">
              <a:extLst>
                <a:ext uri="{FF2B5EF4-FFF2-40B4-BE49-F238E27FC236}">
                  <a16:creationId xmlns:a16="http://schemas.microsoft.com/office/drawing/2014/main" id="{7CD104F3-E71A-4ED7-B8B2-3AE314D469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3">
              <a:extLst>
                <a:ext uri="{FF2B5EF4-FFF2-40B4-BE49-F238E27FC236}">
                  <a16:creationId xmlns:a16="http://schemas.microsoft.com/office/drawing/2014/main" id="{9DCBBE18-D6D0-4901-BEDA-7963C4761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54">
              <a:extLst>
                <a:ext uri="{FF2B5EF4-FFF2-40B4-BE49-F238E27FC236}">
                  <a16:creationId xmlns:a16="http://schemas.microsoft.com/office/drawing/2014/main" id="{D26413D6-6D68-4957-9509-17729BCBD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55">
              <a:extLst>
                <a:ext uri="{FF2B5EF4-FFF2-40B4-BE49-F238E27FC236}">
                  <a16:creationId xmlns:a16="http://schemas.microsoft.com/office/drawing/2014/main" id="{D858EBA3-36F8-4515-AA36-018567C43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56">
              <a:extLst>
                <a:ext uri="{FF2B5EF4-FFF2-40B4-BE49-F238E27FC236}">
                  <a16:creationId xmlns:a16="http://schemas.microsoft.com/office/drawing/2014/main" id="{0C4EFB30-F207-4010-B9A4-53A5DBB01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57">
              <a:extLst>
                <a:ext uri="{FF2B5EF4-FFF2-40B4-BE49-F238E27FC236}">
                  <a16:creationId xmlns:a16="http://schemas.microsoft.com/office/drawing/2014/main" id="{999300FF-8813-48BF-AD39-4F1AA5782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58">
              <a:extLst>
                <a:ext uri="{FF2B5EF4-FFF2-40B4-BE49-F238E27FC236}">
                  <a16:creationId xmlns:a16="http://schemas.microsoft.com/office/drawing/2014/main" id="{B509DAC1-2166-4A40-ADA4-D707A7DB22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D86F87-5CDA-563B-AAC3-264FDF27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209" y="618518"/>
            <a:ext cx="5877676" cy="1478570"/>
          </a:xfrm>
        </p:spPr>
        <p:txBody>
          <a:bodyPr>
            <a:normAutofit/>
          </a:bodyPr>
          <a:lstStyle/>
          <a:p>
            <a:r>
              <a:rPr lang="en-US" dirty="0"/>
              <a:t>We Stand on the Shoulders of Giants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635B7C-57BE-24F2-71CF-B3471CD500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2" r="10321"/>
          <a:stretch/>
        </p:blipFill>
        <p:spPr>
          <a:xfrm>
            <a:off x="20" y="10"/>
            <a:ext cx="2680980" cy="4009990"/>
          </a:xfrm>
          <a:prstGeom prst="rect">
            <a:avLst/>
          </a:prstGeom>
        </p:spPr>
      </p:pic>
      <p:pic>
        <p:nvPicPr>
          <p:cNvPr id="10" name="Picture 9" descr="A person standing next to a group of cows&#10;&#10;Description automatically generated with low confidence">
            <a:extLst>
              <a:ext uri="{FF2B5EF4-FFF2-40B4-BE49-F238E27FC236}">
                <a16:creationId xmlns:a16="http://schemas.microsoft.com/office/drawing/2014/main" id="{4D6A9713-5FEC-EB59-E8D8-30D4BD4463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71" r="31463" b="-1"/>
          <a:stretch/>
        </p:blipFill>
        <p:spPr>
          <a:xfrm>
            <a:off x="2681000" y="10"/>
            <a:ext cx="1955000" cy="2437700"/>
          </a:xfrm>
          <a:prstGeom prst="rect">
            <a:avLst/>
          </a:prstGeom>
        </p:spPr>
      </p:pic>
      <p:pic>
        <p:nvPicPr>
          <p:cNvPr id="5" name="Picture 4" descr="A picture containing outdoor, grass, plant&#10;&#10;Description automatically generated">
            <a:extLst>
              <a:ext uri="{FF2B5EF4-FFF2-40B4-BE49-F238E27FC236}">
                <a16:creationId xmlns:a16="http://schemas.microsoft.com/office/drawing/2014/main" id="{AF20D980-1801-30D7-3D41-C9C13E94FA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24" r="22963" b="-5"/>
          <a:stretch/>
        </p:blipFill>
        <p:spPr>
          <a:xfrm>
            <a:off x="2681000" y="2437710"/>
            <a:ext cx="1955000" cy="1572290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343E444-29C4-444E-A0C7-F00AD25B6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81000" y="2437710"/>
            <a:ext cx="1955000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727699D-C260-C28E-819B-DC52D10C19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621" r="9855"/>
          <a:stretch/>
        </p:blipFill>
        <p:spPr>
          <a:xfrm rot="5400000">
            <a:off x="894000" y="3116000"/>
            <a:ext cx="2848000" cy="4636000"/>
          </a:xfrm>
          <a:prstGeom prst="rect">
            <a:avLst/>
          </a:prstGeom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EA2E226-BB55-4B4F-9B45-5BE87179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010000"/>
            <a:ext cx="4636000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574D913-40D2-470D-B910-D3A34B6AC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81000" y="0"/>
            <a:ext cx="0" cy="401000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5203683-5BE8-4F38-B9F9-B5EA5C58D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36000" y="0"/>
            <a:ext cx="0" cy="685800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D2519-79A6-6C99-B3E2-E8862924D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1209" y="2249487"/>
            <a:ext cx="5877677" cy="3541714"/>
          </a:xfrm>
        </p:spPr>
        <p:txBody>
          <a:bodyPr>
            <a:normAutofit/>
          </a:bodyPr>
          <a:lstStyle/>
          <a:p>
            <a:r>
              <a:rPr lang="en-US" b="1" dirty="0"/>
              <a:t>Over 100 Years of serving our state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362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CD060-D518-6694-0AA5-A45E5DD0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61318"/>
            <a:ext cx="9905998" cy="1478570"/>
          </a:xfrm>
        </p:spPr>
        <p:txBody>
          <a:bodyPr/>
          <a:lstStyle/>
          <a:p>
            <a:r>
              <a:rPr lang="en-US" dirty="0"/>
              <a:t>Political Power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F28108-D78D-E330-E35B-5D3E4A1D3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5100" y="335622"/>
            <a:ext cx="4427895" cy="590386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F19516-04F2-B77D-D46B-947CFAEAD5B6}"/>
              </a:ext>
            </a:extLst>
          </p:cNvPr>
          <p:cNvSpPr txBox="1"/>
          <p:nvPr/>
        </p:nvSpPr>
        <p:spPr>
          <a:xfrm>
            <a:off x="822960" y="1213008"/>
            <a:ext cx="558613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Traditional Leadership Districts (2012-2020)</a:t>
            </a:r>
          </a:p>
          <a:p>
            <a:r>
              <a:rPr lang="en-US" sz="2400" dirty="0"/>
              <a:t>	Yavapai</a:t>
            </a:r>
          </a:p>
          <a:p>
            <a:r>
              <a:rPr lang="en-US" sz="2400" dirty="0"/>
              <a:t>	Cochise / Graham</a:t>
            </a:r>
          </a:p>
          <a:p>
            <a:r>
              <a:rPr lang="en-US" sz="2400" dirty="0"/>
              <a:t>	East Valley</a:t>
            </a:r>
          </a:p>
          <a:p>
            <a:endParaRPr lang="en-US" sz="2400" dirty="0"/>
          </a:p>
          <a:p>
            <a:r>
              <a:rPr lang="en-US" sz="2400" dirty="0"/>
              <a:t>Urban and Rural (2022-2030 Districts)</a:t>
            </a:r>
          </a:p>
          <a:p>
            <a:r>
              <a:rPr lang="en-US" sz="2400" dirty="0"/>
              <a:t>	Phoenix (15 districts)</a:t>
            </a:r>
          </a:p>
          <a:p>
            <a:r>
              <a:rPr lang="en-US" sz="2400" dirty="0"/>
              <a:t>	Tucson (3 Districts) </a:t>
            </a:r>
          </a:p>
          <a:p>
            <a:endParaRPr lang="en-US" sz="2400" dirty="0"/>
          </a:p>
          <a:p>
            <a:r>
              <a:rPr lang="en-US" sz="2400" dirty="0"/>
              <a:t>	Sun Corridor (Touches 27 Districts)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63710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AEEC8-20A6-4ECF-B2C3-DBF628D9F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Politics is a Team Sport (We are a Team)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41E4B-46BA-92D4-BD8C-089A2069A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10260013" cy="3636963"/>
          </a:xfrm>
        </p:spPr>
        <p:txBody>
          <a:bodyPr>
            <a:normAutofit fontScale="47500" lnSpcReduction="20000"/>
          </a:bodyPr>
          <a:lstStyle/>
          <a:p>
            <a:r>
              <a:rPr lang="en-US" sz="4400" cap="all" dirty="0"/>
              <a:t>Every Member Every District (Every Person)</a:t>
            </a:r>
          </a:p>
          <a:p>
            <a:endParaRPr lang="en-US" sz="4400" cap="all" dirty="0"/>
          </a:p>
          <a:p>
            <a:r>
              <a:rPr lang="en-US" sz="4400" cap="all" dirty="0"/>
              <a:t>Part of the Community and Part of the Solution</a:t>
            </a:r>
          </a:p>
          <a:p>
            <a:endParaRPr lang="en-US" sz="4400" cap="all" dirty="0"/>
          </a:p>
          <a:p>
            <a:r>
              <a:rPr lang="en-US" sz="4400" cap="all" dirty="0"/>
              <a:t>We are the trusted source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r">
              <a:buNone/>
            </a:pPr>
            <a:r>
              <a:rPr lang="en-US" sz="3800" b="1" i="1" dirty="0"/>
              <a:t>Advancing Education and Innovation in Arizona</a:t>
            </a:r>
          </a:p>
        </p:txBody>
      </p:sp>
    </p:spTree>
    <p:extLst>
      <p:ext uri="{BB962C8B-B14F-4D97-AF65-F5344CB8AC3E}">
        <p14:creationId xmlns:p14="http://schemas.microsoft.com/office/powerpoint/2010/main" val="18757741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289</TotalTime>
  <Words>285</Words>
  <Application>Microsoft Office PowerPoint</Application>
  <PresentationFormat>Widescreen</PresentationFormat>
  <Paragraphs>56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Tw Cen MT</vt:lpstr>
      <vt:lpstr>Circuit</vt:lpstr>
      <vt:lpstr>Playing the Long Game</vt:lpstr>
      <vt:lpstr>Legislative Success</vt:lpstr>
      <vt:lpstr>Types of Funding from the Legislature</vt:lpstr>
      <vt:lpstr>Extension Funding over the Past Decade </vt:lpstr>
      <vt:lpstr>What were the Results</vt:lpstr>
      <vt:lpstr>PowerPoint Presentation</vt:lpstr>
      <vt:lpstr>We Stand on the Shoulders of Giants</vt:lpstr>
      <vt:lpstr>Political Power</vt:lpstr>
      <vt:lpstr>Politics is a Team Sport (We are a Team)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Playing the Long Game</dc:title>
  <dc:creator>Orr, Ethan R - (eorr)</dc:creator>
  <cp:lastModifiedBy>Merrigan, Sheila - (merrigan)</cp:lastModifiedBy>
  <cp:revision>4</cp:revision>
  <dcterms:created xsi:type="dcterms:W3CDTF">2022-08-10T13:09:46Z</dcterms:created>
  <dcterms:modified xsi:type="dcterms:W3CDTF">2022-11-28T17:49:06Z</dcterms:modified>
</cp:coreProperties>
</file>