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notesMasterIdLst>
    <p:notesMasterId r:id="rId22"/>
  </p:notesMasterIdLst>
  <p:sldIdLst>
    <p:sldId id="256" r:id="rId2"/>
    <p:sldId id="283" r:id="rId3"/>
    <p:sldId id="285" r:id="rId4"/>
    <p:sldId id="292" r:id="rId5"/>
    <p:sldId id="291" r:id="rId6"/>
    <p:sldId id="293" r:id="rId7"/>
    <p:sldId id="264" r:id="rId8"/>
    <p:sldId id="298" r:id="rId9"/>
    <p:sldId id="297" r:id="rId10"/>
    <p:sldId id="286" r:id="rId11"/>
    <p:sldId id="296" r:id="rId12"/>
    <p:sldId id="265" r:id="rId13"/>
    <p:sldId id="295" r:id="rId14"/>
    <p:sldId id="287" r:id="rId15"/>
    <p:sldId id="294" r:id="rId16"/>
    <p:sldId id="290" r:id="rId17"/>
    <p:sldId id="299" r:id="rId18"/>
    <p:sldId id="301" r:id="rId19"/>
    <p:sldId id="300"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B"/>
    <a:srgbClr val="6F868D"/>
    <a:srgbClr val="333333"/>
    <a:srgbClr val="C8D9D8"/>
    <a:srgbClr val="AB05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5"/>
    <p:restoredTop sz="94664"/>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A915B6-CBF9-9F4B-8461-329BA02DD4D5}" type="datetimeFigureOut">
              <a:rPr lang="en-US" smtClean="0"/>
              <a:t>8/7/2019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AC9E4C-636A-0747-9271-62927A090EF2}" type="slidenum">
              <a:rPr lang="en-US" smtClean="0"/>
              <a:t>‹#›</a:t>
            </a:fld>
            <a:endParaRPr lang="en-US"/>
          </a:p>
        </p:txBody>
      </p:sp>
    </p:spTree>
    <p:extLst>
      <p:ext uri="{BB962C8B-B14F-4D97-AF65-F5344CB8AC3E}">
        <p14:creationId xmlns:p14="http://schemas.microsoft.com/office/powerpoint/2010/main" val="1406211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lgn="ctr">
              <a:defRPr sz="3600" b="1" baseline="0">
                <a:solidFill>
                  <a:srgbClr val="0C234B"/>
                </a:solidFill>
                <a:latin typeface="Verdana" charset="0"/>
                <a:ea typeface="Verdana" charset="0"/>
                <a:cs typeface="Verdana" charset="0"/>
              </a:defRPr>
            </a:lvl1pPr>
          </a:lstStyle>
          <a:p>
            <a:r>
              <a:rPr lang="en-US" dirty="0"/>
              <a:t>SAMPLE TITLE</a:t>
            </a:r>
          </a:p>
        </p:txBody>
      </p:sp>
      <p:sp>
        <p:nvSpPr>
          <p:cNvPr id="3" name="Subtitle 2"/>
          <p:cNvSpPr>
            <a:spLocks noGrp="1"/>
          </p:cNvSpPr>
          <p:nvPr>
            <p:ph type="subTitle" idx="1" hasCustomPrompt="1"/>
          </p:nvPr>
        </p:nvSpPr>
        <p:spPr>
          <a:xfrm>
            <a:off x="1371600" y="3886200"/>
            <a:ext cx="6400800" cy="1344319"/>
          </a:xfrm>
        </p:spPr>
        <p:txBody>
          <a:bodyPr>
            <a:normAutofit/>
          </a:bodyPr>
          <a:lstStyle>
            <a:lvl1pPr marL="0" indent="0" algn="ctr">
              <a:buNone/>
              <a:defRPr sz="2000">
                <a:solidFill>
                  <a:srgbClr val="6F868D"/>
                </a:solidFill>
                <a:latin typeface="Verdana" charset="0"/>
                <a:ea typeface="Verdana" charset="0"/>
                <a:cs typeface="Verdan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Sample text or subtitle</a:t>
            </a:r>
          </a:p>
        </p:txBody>
      </p:sp>
      <p:pic>
        <p:nvPicPr>
          <p:cNvPr id="7" name="Picture 6"/>
          <p:cNvPicPr>
            <a:picLocks noChangeAspect="1"/>
          </p:cNvPicPr>
          <p:nvPr userDrawn="1"/>
        </p:nvPicPr>
        <p:blipFill>
          <a:blip r:embed="rId2"/>
          <a:stretch>
            <a:fillRect/>
          </a:stretch>
        </p:blipFill>
        <p:spPr>
          <a:xfrm>
            <a:off x="3446812" y="5729514"/>
            <a:ext cx="2256972" cy="1128486"/>
          </a:xfrm>
          <a:prstGeom prst="rect">
            <a:avLst/>
          </a:prstGeom>
        </p:spPr>
      </p:pic>
      <p:pic>
        <p:nvPicPr>
          <p:cNvPr id="8" name="Picture 7" descr="triangles_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68723" y="1977326"/>
            <a:ext cx="606552" cy="82296"/>
          </a:xfrm>
          <a:prstGeom prst="rect">
            <a:avLst/>
          </a:prstGeom>
        </p:spPr>
      </p:pic>
    </p:spTree>
    <p:extLst>
      <p:ext uri="{BB962C8B-B14F-4D97-AF65-F5344CB8AC3E}">
        <p14:creationId xmlns:p14="http://schemas.microsoft.com/office/powerpoint/2010/main" val="33132061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5000">
              <a:schemeClr val="accent5">
                <a:lumMod val="5000"/>
                <a:lumOff val="95000"/>
              </a:schemeClr>
            </a:gs>
            <a:gs pos="37000">
              <a:schemeClr val="accent5">
                <a:lumMod val="45000"/>
                <a:lumOff val="55000"/>
              </a:schemeClr>
            </a:gs>
            <a:gs pos="14000">
              <a:schemeClr val="accent5">
                <a:lumMod val="45000"/>
                <a:lumOff val="55000"/>
              </a:schemeClr>
            </a:gs>
            <a:gs pos="62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947240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0251"/>
            <a:ext cx="7772400" cy="2023085"/>
          </a:xfrm>
        </p:spPr>
        <p:txBody>
          <a:bodyPr>
            <a:normAutofit/>
          </a:bodyPr>
          <a:lstStyle/>
          <a:p>
            <a:r>
              <a:rPr lang="en-US" dirty="0"/>
              <a:t>Program Evaluation for Development </a:t>
            </a:r>
            <a:br>
              <a:rPr lang="en-US" dirty="0"/>
            </a:br>
            <a:endParaRPr lang="en-US" sz="2000" dirty="0"/>
          </a:p>
        </p:txBody>
      </p:sp>
      <p:sp>
        <p:nvSpPr>
          <p:cNvPr id="3" name="Subtitle 2"/>
          <p:cNvSpPr>
            <a:spLocks noGrp="1"/>
          </p:cNvSpPr>
          <p:nvPr>
            <p:ph type="subTitle" idx="1"/>
          </p:nvPr>
        </p:nvSpPr>
        <p:spPr>
          <a:xfrm>
            <a:off x="1371600" y="2717090"/>
            <a:ext cx="6400800" cy="2023085"/>
          </a:xfrm>
        </p:spPr>
        <p:txBody>
          <a:bodyPr>
            <a:normAutofit/>
          </a:bodyPr>
          <a:lstStyle/>
          <a:p>
            <a:r>
              <a:rPr lang="en-US" dirty="0">
                <a:solidFill>
                  <a:srgbClr val="0C234B"/>
                </a:solidFill>
              </a:rPr>
              <a:t> </a:t>
            </a:r>
          </a:p>
          <a:p>
            <a:r>
              <a:rPr lang="en-US" dirty="0">
                <a:solidFill>
                  <a:srgbClr val="0C234B"/>
                </a:solidFill>
              </a:rPr>
              <a:t>Nick Morris Ph.D. </a:t>
            </a:r>
          </a:p>
          <a:p>
            <a:r>
              <a:rPr lang="en-US" dirty="0">
                <a:solidFill>
                  <a:srgbClr val="0C234B"/>
                </a:solidFill>
              </a:rPr>
              <a:t>Associate in Extension 4-H Youth Development </a:t>
            </a:r>
          </a:p>
        </p:txBody>
      </p:sp>
      <p:pic>
        <p:nvPicPr>
          <p:cNvPr id="5" name="Picture 4">
            <a:extLst>
              <a:ext uri="{FF2B5EF4-FFF2-40B4-BE49-F238E27FC236}">
                <a16:creationId xmlns:a16="http://schemas.microsoft.com/office/drawing/2014/main" id="{B9511608-6A66-4AF7-A21E-DB2BCB7CB8E3}"/>
              </a:ext>
            </a:extLst>
          </p:cNvPr>
          <p:cNvPicPr>
            <a:picLocks noChangeAspect="1"/>
          </p:cNvPicPr>
          <p:nvPr/>
        </p:nvPicPr>
        <p:blipFill>
          <a:blip r:embed="rId2"/>
          <a:stretch>
            <a:fillRect/>
          </a:stretch>
        </p:blipFill>
        <p:spPr>
          <a:xfrm>
            <a:off x="0" y="5720863"/>
            <a:ext cx="9144000" cy="1137138"/>
          </a:xfrm>
          <a:prstGeom prst="rect">
            <a:avLst/>
          </a:prstGeom>
        </p:spPr>
      </p:pic>
    </p:spTree>
    <p:extLst>
      <p:ext uri="{BB962C8B-B14F-4D97-AF65-F5344CB8AC3E}">
        <p14:creationId xmlns:p14="http://schemas.microsoft.com/office/powerpoint/2010/main" val="3926322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660400"/>
            <a:ext cx="7772400" cy="1470025"/>
          </a:xfrm>
        </p:spPr>
        <p:txBody>
          <a:bodyPr/>
          <a:lstStyle/>
          <a:p>
            <a:r>
              <a:rPr lang="en-US" dirty="0"/>
              <a:t>Problem 2</a:t>
            </a:r>
            <a:br>
              <a:rPr lang="en-US" dirty="0"/>
            </a:br>
            <a:r>
              <a:rPr lang="en-US" dirty="0"/>
              <a:t>Justifying Staff Time </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600" y="2130426"/>
            <a:ext cx="6421902" cy="3595125"/>
          </a:xfrm>
        </p:spPr>
        <p:txBody>
          <a:bodyPr>
            <a:normAutofit fontScale="92500" lnSpcReduction="10000"/>
          </a:bodyPr>
          <a:lstStyle/>
          <a:p>
            <a:pPr algn="l"/>
            <a:r>
              <a:rPr lang="en-US" dirty="0">
                <a:solidFill>
                  <a:srgbClr val="0C234B"/>
                </a:solidFill>
              </a:rPr>
              <a:t>Service Hours Method</a:t>
            </a:r>
          </a:p>
          <a:p>
            <a:pPr algn="l"/>
            <a:r>
              <a:rPr lang="en-US" dirty="0">
                <a:solidFill>
                  <a:srgbClr val="0C234B"/>
                </a:solidFill>
              </a:rPr>
              <a:t>Instead of attendance </a:t>
            </a:r>
          </a:p>
          <a:p>
            <a:pPr algn="l"/>
            <a:r>
              <a:rPr lang="en-US" dirty="0">
                <a:solidFill>
                  <a:srgbClr val="0C234B"/>
                </a:solidFill>
              </a:rPr>
              <a:t>T</a:t>
            </a:r>
            <a:r>
              <a:rPr lang="en-US" dirty="0">
                <a:solidFill>
                  <a:srgbClr val="002060"/>
                </a:solidFill>
              </a:rPr>
              <a:t>he number of participants P is multiplied by the hours of experience H so that P x H = SH </a:t>
            </a:r>
          </a:p>
          <a:p>
            <a:pPr algn="l"/>
            <a:r>
              <a:rPr lang="en-US" dirty="0">
                <a:solidFill>
                  <a:srgbClr val="002060"/>
                </a:solidFill>
              </a:rPr>
              <a:t>Therefore, a one-hour lecture at the library for 20 people is equivalent to a 4hr workshop for 5 people.</a:t>
            </a:r>
          </a:p>
          <a:p>
            <a:pPr algn="l"/>
            <a:endParaRPr lang="en-US" dirty="0">
              <a:solidFill>
                <a:srgbClr val="002060"/>
              </a:solidFill>
            </a:endParaRPr>
          </a:p>
          <a:p>
            <a:pPr algn="l"/>
            <a:r>
              <a:rPr lang="en-US" dirty="0">
                <a:solidFill>
                  <a:srgbClr val="002060"/>
                </a:solidFill>
              </a:rPr>
              <a:t>Service Hours – Total Staff Hours =  Efficiency </a:t>
            </a:r>
          </a:p>
          <a:p>
            <a:pPr algn="l"/>
            <a:endParaRPr lang="en-US" dirty="0">
              <a:solidFill>
                <a:srgbClr val="002060"/>
              </a:solidFill>
            </a:endParaRPr>
          </a:p>
          <a:p>
            <a:pPr algn="l"/>
            <a:r>
              <a:rPr lang="en-US" dirty="0">
                <a:solidFill>
                  <a:srgbClr val="002060"/>
                </a:solidFill>
              </a:rPr>
              <a:t>Audience: Supervisors, Funders, Program Planners</a:t>
            </a:r>
          </a:p>
          <a:p>
            <a:pPr algn="l"/>
            <a:endParaRPr lang="en-US" dirty="0">
              <a:solidFill>
                <a:srgbClr val="002060"/>
              </a:solidFill>
            </a:endParaRPr>
          </a:p>
          <a:p>
            <a:pPr algn="l"/>
            <a:endParaRPr lang="en-US" dirty="0">
              <a:solidFill>
                <a:srgbClr val="0C234B"/>
              </a:solidFill>
            </a:endParaRPr>
          </a:p>
        </p:txBody>
      </p:sp>
    </p:spTree>
    <p:extLst>
      <p:ext uri="{BB962C8B-B14F-4D97-AF65-F5344CB8AC3E}">
        <p14:creationId xmlns:p14="http://schemas.microsoft.com/office/powerpoint/2010/main" val="364622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Example</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599" y="2130426"/>
            <a:ext cx="6365631" cy="3496651"/>
          </a:xfrm>
        </p:spPr>
        <p:txBody>
          <a:bodyPr>
            <a:normAutofit lnSpcReduction="10000"/>
          </a:bodyPr>
          <a:lstStyle/>
          <a:p>
            <a:r>
              <a:rPr lang="en-US" dirty="0">
                <a:solidFill>
                  <a:srgbClr val="002060"/>
                </a:solidFill>
              </a:rPr>
              <a:t>Green Cleaners Workshop </a:t>
            </a:r>
          </a:p>
          <a:p>
            <a:pPr lvl="0" algn="l"/>
            <a:r>
              <a:rPr lang="en-US" dirty="0">
                <a:solidFill>
                  <a:srgbClr val="002060"/>
                </a:solidFill>
              </a:rPr>
              <a:t>Enrollment: 10</a:t>
            </a:r>
          </a:p>
          <a:p>
            <a:pPr lvl="0" algn="l"/>
            <a:r>
              <a:rPr lang="en-US" dirty="0">
                <a:solidFill>
                  <a:srgbClr val="002060"/>
                </a:solidFill>
              </a:rPr>
              <a:t>Sessions #: 1</a:t>
            </a:r>
          </a:p>
          <a:p>
            <a:pPr lvl="0" algn="l"/>
            <a:r>
              <a:rPr lang="en-US" dirty="0">
                <a:solidFill>
                  <a:srgbClr val="002060"/>
                </a:solidFill>
              </a:rPr>
              <a:t>Session </a:t>
            </a:r>
            <a:r>
              <a:rPr lang="en-US" dirty="0" err="1">
                <a:solidFill>
                  <a:srgbClr val="002060"/>
                </a:solidFill>
              </a:rPr>
              <a:t>hrs</a:t>
            </a:r>
            <a:r>
              <a:rPr lang="en-US" dirty="0">
                <a:solidFill>
                  <a:srgbClr val="002060"/>
                </a:solidFill>
              </a:rPr>
              <a:t>: 2</a:t>
            </a:r>
          </a:p>
          <a:p>
            <a:pPr lvl="0" algn="l"/>
            <a:r>
              <a:rPr lang="en-US" dirty="0">
                <a:solidFill>
                  <a:srgbClr val="002060"/>
                </a:solidFill>
              </a:rPr>
              <a:t>Total Attendance #: 10</a:t>
            </a:r>
          </a:p>
          <a:p>
            <a:pPr lvl="0" algn="l"/>
            <a:r>
              <a:rPr lang="en-US" dirty="0">
                <a:solidFill>
                  <a:srgbClr val="002060"/>
                </a:solidFill>
              </a:rPr>
              <a:t>Average attendance: N/A</a:t>
            </a:r>
          </a:p>
          <a:p>
            <a:pPr lvl="0" algn="l"/>
            <a:r>
              <a:rPr lang="en-US" dirty="0">
                <a:solidFill>
                  <a:srgbClr val="002060"/>
                </a:solidFill>
              </a:rPr>
              <a:t>Service Hours: 20 hrs.</a:t>
            </a:r>
          </a:p>
          <a:p>
            <a:pPr lvl="0" algn="l"/>
            <a:r>
              <a:rPr lang="en-US" dirty="0">
                <a:solidFill>
                  <a:srgbClr val="002060"/>
                </a:solidFill>
              </a:rPr>
              <a:t>Staff Hours: 5 hrs. </a:t>
            </a:r>
          </a:p>
          <a:p>
            <a:pPr lvl="0" algn="l"/>
            <a:r>
              <a:rPr lang="en-US" dirty="0">
                <a:solidFill>
                  <a:srgbClr val="002060"/>
                </a:solidFill>
              </a:rPr>
              <a:t>Efficiency (service hours – staff Hours): 15</a:t>
            </a:r>
          </a:p>
          <a:p>
            <a:pPr algn="l"/>
            <a:endParaRPr lang="en-US" dirty="0">
              <a:solidFill>
                <a:srgbClr val="0C234B"/>
              </a:solidFill>
            </a:endParaRPr>
          </a:p>
        </p:txBody>
      </p:sp>
    </p:spTree>
    <p:extLst>
      <p:ext uri="{BB962C8B-B14F-4D97-AF65-F5344CB8AC3E}">
        <p14:creationId xmlns:p14="http://schemas.microsoft.com/office/powerpoint/2010/main" val="1762369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660400"/>
            <a:ext cx="7772400" cy="1470025"/>
          </a:xfrm>
        </p:spPr>
        <p:txBody>
          <a:bodyPr/>
          <a:lstStyle/>
          <a:p>
            <a:r>
              <a:rPr lang="en-US" dirty="0"/>
              <a:t>Problem 3</a:t>
            </a:r>
            <a:br>
              <a:rPr lang="en-US" dirty="0"/>
            </a:br>
            <a:r>
              <a:rPr lang="en-US" dirty="0"/>
              <a:t>Participant Satisfaction</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600" y="2130426"/>
            <a:ext cx="6253089" cy="3595125"/>
          </a:xfrm>
        </p:spPr>
        <p:txBody>
          <a:bodyPr>
            <a:normAutofit fontScale="92500" lnSpcReduction="10000"/>
          </a:bodyPr>
          <a:lstStyle/>
          <a:p>
            <a:pPr algn="l"/>
            <a:r>
              <a:rPr lang="en-US" dirty="0">
                <a:solidFill>
                  <a:srgbClr val="0C234B"/>
                </a:solidFill>
              </a:rPr>
              <a:t>Satisfaction Domains Methods</a:t>
            </a:r>
          </a:p>
          <a:p>
            <a:pPr algn="l"/>
            <a:r>
              <a:rPr lang="en-US" dirty="0">
                <a:solidFill>
                  <a:srgbClr val="002060"/>
                </a:solidFill>
              </a:rPr>
              <a:t>This evaluation requires the implementation of an evaluation form with satisfaction measured on a Likert scale such as; </a:t>
            </a:r>
          </a:p>
          <a:p>
            <a:pPr algn="l"/>
            <a:r>
              <a:rPr lang="en-US" dirty="0">
                <a:solidFill>
                  <a:srgbClr val="002060"/>
                </a:solidFill>
              </a:rPr>
              <a:t>I learned more about the activity, I liked the learning space, It brought our family together. </a:t>
            </a:r>
          </a:p>
          <a:p>
            <a:pPr algn="l"/>
            <a:r>
              <a:rPr lang="en-US" dirty="0">
                <a:solidFill>
                  <a:srgbClr val="002060"/>
                </a:solidFill>
              </a:rPr>
              <a:t>These items can be part of several domains such as; relaxation, environment, achievement, fun among others. See example below</a:t>
            </a:r>
          </a:p>
          <a:p>
            <a:pPr algn="l"/>
            <a:endParaRPr lang="en-US" dirty="0">
              <a:solidFill>
                <a:srgbClr val="0C234B"/>
              </a:solidFill>
            </a:endParaRPr>
          </a:p>
          <a:p>
            <a:pPr algn="l"/>
            <a:r>
              <a:rPr lang="en-US" dirty="0">
                <a:solidFill>
                  <a:srgbClr val="0C234B"/>
                </a:solidFill>
              </a:rPr>
              <a:t>Audience: Program Planners, Supervisors, Funders </a:t>
            </a:r>
          </a:p>
        </p:txBody>
      </p:sp>
    </p:spTree>
    <p:extLst>
      <p:ext uri="{BB962C8B-B14F-4D97-AF65-F5344CB8AC3E}">
        <p14:creationId xmlns:p14="http://schemas.microsoft.com/office/powerpoint/2010/main" val="1056963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Example</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889781" y="2080614"/>
            <a:ext cx="7364437" cy="3482583"/>
          </a:xfrm>
        </p:spPr>
        <p:txBody>
          <a:bodyPr>
            <a:normAutofit fontScale="77500" lnSpcReduction="20000"/>
          </a:bodyPr>
          <a:lstStyle/>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pPr lvl="0"/>
            <a:r>
              <a:rPr lang="en-US" sz="1800" dirty="0"/>
              <a:t>Compared with your other family activities, what priority would you assign this program?</a:t>
            </a:r>
          </a:p>
          <a:p>
            <a:r>
              <a:rPr lang="en-US" sz="1800" dirty="0"/>
              <a:t> </a:t>
            </a:r>
          </a:p>
          <a:p>
            <a:r>
              <a:rPr lang="en-US" dirty="0"/>
              <a:t>One I would least like to give up		One I would give up first </a:t>
            </a:r>
          </a:p>
          <a:p>
            <a:r>
              <a:rPr lang="en-US" dirty="0"/>
              <a:t>5	     4	           3		 2	      1</a:t>
            </a:r>
          </a:p>
          <a:p>
            <a:pPr algn="l"/>
            <a:endParaRPr lang="en-US" dirty="0">
              <a:solidFill>
                <a:srgbClr val="0C234B"/>
              </a:solidFill>
            </a:endParaRPr>
          </a:p>
        </p:txBody>
      </p:sp>
      <p:graphicFrame>
        <p:nvGraphicFramePr>
          <p:cNvPr id="4" name="Table 3">
            <a:extLst>
              <a:ext uri="{FF2B5EF4-FFF2-40B4-BE49-F238E27FC236}">
                <a16:creationId xmlns:a16="http://schemas.microsoft.com/office/drawing/2014/main" id="{CC78298B-87C5-4481-AB1C-D66AF82B77A7}"/>
              </a:ext>
            </a:extLst>
          </p:cNvPr>
          <p:cNvGraphicFramePr>
            <a:graphicFrameLocks noGrp="1"/>
          </p:cNvGraphicFramePr>
          <p:nvPr>
            <p:extLst>
              <p:ext uri="{D42A27DB-BD31-4B8C-83A1-F6EECF244321}">
                <p14:modId xmlns:p14="http://schemas.microsoft.com/office/powerpoint/2010/main" val="3056245108"/>
              </p:ext>
            </p:extLst>
          </p:nvPr>
        </p:nvGraphicFramePr>
        <p:xfrm>
          <a:off x="1104142" y="2239168"/>
          <a:ext cx="6935716" cy="1582738"/>
        </p:xfrm>
        <a:graphic>
          <a:graphicData uri="http://schemas.openxmlformats.org/drawingml/2006/table">
            <a:tbl>
              <a:tblPr firstRow="1" firstCol="1" bandRow="1">
                <a:tableStyleId>{5C22544A-7EE6-4342-B048-85BDC9FD1C3A}</a:tableStyleId>
              </a:tblPr>
              <a:tblGrid>
                <a:gridCol w="866408">
                  <a:extLst>
                    <a:ext uri="{9D8B030D-6E8A-4147-A177-3AD203B41FA5}">
                      <a16:colId xmlns:a16="http://schemas.microsoft.com/office/drawing/2014/main" val="3419808796"/>
                    </a:ext>
                  </a:extLst>
                </a:gridCol>
                <a:gridCol w="866408">
                  <a:extLst>
                    <a:ext uri="{9D8B030D-6E8A-4147-A177-3AD203B41FA5}">
                      <a16:colId xmlns:a16="http://schemas.microsoft.com/office/drawing/2014/main" val="2509911562"/>
                    </a:ext>
                  </a:extLst>
                </a:gridCol>
                <a:gridCol w="867150">
                  <a:extLst>
                    <a:ext uri="{9D8B030D-6E8A-4147-A177-3AD203B41FA5}">
                      <a16:colId xmlns:a16="http://schemas.microsoft.com/office/drawing/2014/main" val="146510590"/>
                    </a:ext>
                  </a:extLst>
                </a:gridCol>
                <a:gridCol w="867150">
                  <a:extLst>
                    <a:ext uri="{9D8B030D-6E8A-4147-A177-3AD203B41FA5}">
                      <a16:colId xmlns:a16="http://schemas.microsoft.com/office/drawing/2014/main" val="3028894887"/>
                    </a:ext>
                  </a:extLst>
                </a:gridCol>
                <a:gridCol w="867150">
                  <a:extLst>
                    <a:ext uri="{9D8B030D-6E8A-4147-A177-3AD203B41FA5}">
                      <a16:colId xmlns:a16="http://schemas.microsoft.com/office/drawing/2014/main" val="1705523558"/>
                    </a:ext>
                  </a:extLst>
                </a:gridCol>
                <a:gridCol w="867150">
                  <a:extLst>
                    <a:ext uri="{9D8B030D-6E8A-4147-A177-3AD203B41FA5}">
                      <a16:colId xmlns:a16="http://schemas.microsoft.com/office/drawing/2014/main" val="3897404660"/>
                    </a:ext>
                  </a:extLst>
                </a:gridCol>
                <a:gridCol w="867150">
                  <a:extLst>
                    <a:ext uri="{9D8B030D-6E8A-4147-A177-3AD203B41FA5}">
                      <a16:colId xmlns:a16="http://schemas.microsoft.com/office/drawing/2014/main" val="2201006953"/>
                    </a:ext>
                  </a:extLst>
                </a:gridCol>
                <a:gridCol w="867150">
                  <a:extLst>
                    <a:ext uri="{9D8B030D-6E8A-4147-A177-3AD203B41FA5}">
                      <a16:colId xmlns:a16="http://schemas.microsoft.com/office/drawing/2014/main" val="2020147704"/>
                    </a:ext>
                  </a:extLst>
                </a:gridCol>
              </a:tblGrid>
              <a:tr h="0">
                <a:tc>
                  <a:txBody>
                    <a:bodyPr/>
                    <a:lstStyle/>
                    <a:p>
                      <a:pPr marL="0" marR="0">
                        <a:lnSpc>
                          <a:spcPct val="107000"/>
                        </a:lnSpc>
                        <a:spcBef>
                          <a:spcPts val="0"/>
                        </a:spcBef>
                        <a:spcAft>
                          <a:spcPts val="0"/>
                        </a:spcAft>
                      </a:pPr>
                      <a:r>
                        <a:rPr lang="en-US" sz="1100">
                          <a:effectLst/>
                        </a:rPr>
                        <a:t>I learned more about the activity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8319781"/>
                  </a:ext>
                </a:extLst>
              </a:tr>
              <a:tr h="0">
                <a:tc>
                  <a:txBody>
                    <a:bodyPr/>
                    <a:lstStyle/>
                    <a:p>
                      <a:pPr marL="0" marR="0">
                        <a:lnSpc>
                          <a:spcPct val="107000"/>
                        </a:lnSpc>
                        <a:spcBef>
                          <a:spcPts val="0"/>
                        </a:spcBef>
                        <a:spcAft>
                          <a:spcPts val="0"/>
                        </a:spcAft>
                      </a:pPr>
                      <a:r>
                        <a:rPr lang="en-US" sz="1100">
                          <a:effectLst/>
                        </a:rPr>
                        <a:t>Cleanliness of area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3474817"/>
                  </a:ext>
                </a:extLst>
              </a:tr>
              <a:tr h="0">
                <a:tc>
                  <a:txBody>
                    <a:bodyPr/>
                    <a:lstStyle/>
                    <a:p>
                      <a:pPr marL="0" marR="0">
                        <a:lnSpc>
                          <a:spcPct val="107000"/>
                        </a:lnSpc>
                        <a:spcBef>
                          <a:spcPts val="0"/>
                        </a:spcBef>
                        <a:spcAft>
                          <a:spcPts val="0"/>
                        </a:spcAft>
                      </a:pPr>
                      <a:r>
                        <a:rPr lang="en-US" sz="1100">
                          <a:effectLst/>
                        </a:rPr>
                        <a:t>I had fun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4067366"/>
                  </a:ext>
                </a:extLst>
              </a:tr>
              <a:tr h="0">
                <a:tc>
                  <a:txBody>
                    <a:bodyPr/>
                    <a:lstStyle/>
                    <a:p>
                      <a:pPr marL="0" marR="0">
                        <a:lnSpc>
                          <a:spcPct val="107000"/>
                        </a:lnSpc>
                        <a:spcBef>
                          <a:spcPts val="0"/>
                        </a:spcBef>
                        <a:spcAft>
                          <a:spcPts val="0"/>
                        </a:spcAft>
                      </a:pPr>
                      <a:r>
                        <a:rPr lang="en-US" sz="1100">
                          <a:effectLst/>
                        </a:rPr>
                        <a:t>It brought our family together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9651169"/>
                  </a:ext>
                </a:extLst>
              </a:tr>
            </a:tbl>
          </a:graphicData>
        </a:graphic>
      </p:graphicFrame>
    </p:spTree>
    <p:extLst>
      <p:ext uri="{BB962C8B-B14F-4D97-AF65-F5344CB8AC3E}">
        <p14:creationId xmlns:p14="http://schemas.microsoft.com/office/powerpoint/2010/main" val="3856205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Problem 4</a:t>
            </a:r>
            <a:br>
              <a:rPr lang="en-US" dirty="0"/>
            </a:br>
            <a:r>
              <a:rPr lang="en-US" dirty="0"/>
              <a:t>Meeting Objectives</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599" y="2130426"/>
            <a:ext cx="6365631" cy="3159026"/>
          </a:xfrm>
        </p:spPr>
        <p:txBody>
          <a:bodyPr>
            <a:normAutofit/>
          </a:bodyPr>
          <a:lstStyle/>
          <a:p>
            <a:pPr algn="l"/>
            <a:r>
              <a:rPr lang="en-US" dirty="0">
                <a:solidFill>
                  <a:srgbClr val="0C234B"/>
                </a:solidFill>
              </a:rPr>
              <a:t>Objectives and Performance Outcomes Method</a:t>
            </a:r>
          </a:p>
          <a:p>
            <a:pPr algn="l"/>
            <a:r>
              <a:rPr lang="en-US" dirty="0">
                <a:solidFill>
                  <a:srgbClr val="002060"/>
                </a:solidFill>
              </a:rPr>
              <a:t>While each of the outcomes are measured through individual assessments during and after the program, the collective assessments should always be reviewed to determine the success of the program meeting its goals and inform future program decisions by the planners.</a:t>
            </a:r>
          </a:p>
          <a:p>
            <a:pPr algn="l"/>
            <a:endParaRPr lang="en-US" dirty="0">
              <a:solidFill>
                <a:srgbClr val="0C234B"/>
              </a:solidFill>
            </a:endParaRPr>
          </a:p>
          <a:p>
            <a:pPr algn="l"/>
            <a:r>
              <a:rPr lang="en-US" dirty="0">
                <a:solidFill>
                  <a:srgbClr val="0C234B"/>
                </a:solidFill>
              </a:rPr>
              <a:t>Audience: Program Planners</a:t>
            </a:r>
          </a:p>
          <a:p>
            <a:pPr algn="l"/>
            <a:endParaRPr lang="en-US" dirty="0">
              <a:solidFill>
                <a:srgbClr val="0C234B"/>
              </a:solidFill>
            </a:endParaRPr>
          </a:p>
          <a:p>
            <a:pPr algn="l"/>
            <a:endParaRPr lang="en-US" dirty="0">
              <a:solidFill>
                <a:srgbClr val="0C234B"/>
              </a:solidFill>
            </a:endParaRPr>
          </a:p>
        </p:txBody>
      </p:sp>
    </p:spTree>
    <p:extLst>
      <p:ext uri="{BB962C8B-B14F-4D97-AF65-F5344CB8AC3E}">
        <p14:creationId xmlns:p14="http://schemas.microsoft.com/office/powerpoint/2010/main" val="635805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Example</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337625" y="1300847"/>
            <a:ext cx="8356209" cy="4677922"/>
          </a:xfrm>
        </p:spPr>
        <p:txBody>
          <a:bodyPr>
            <a:noAutofit/>
          </a:bodyPr>
          <a:lstStyle/>
          <a:p>
            <a:endParaRPr lang="en-US" sz="1400" dirty="0">
              <a:solidFill>
                <a:srgbClr val="002060"/>
              </a:solidFill>
            </a:endParaRPr>
          </a:p>
          <a:p>
            <a:endParaRPr lang="en-US" sz="1400" dirty="0">
              <a:solidFill>
                <a:srgbClr val="002060"/>
              </a:solidFill>
            </a:endParaRPr>
          </a:p>
          <a:p>
            <a:endParaRPr lang="en-US" sz="1400" dirty="0">
              <a:solidFill>
                <a:srgbClr val="002060"/>
              </a:solidFill>
            </a:endParaRPr>
          </a:p>
          <a:p>
            <a:r>
              <a:rPr lang="en-US" sz="1400" dirty="0">
                <a:solidFill>
                  <a:srgbClr val="002060"/>
                </a:solidFill>
              </a:rPr>
              <a:t>Objective and Performance Outcome Report</a:t>
            </a:r>
          </a:p>
          <a:p>
            <a:r>
              <a:rPr lang="en-US" sz="1400" dirty="0">
                <a:solidFill>
                  <a:srgbClr val="002060"/>
                </a:solidFill>
              </a:rPr>
              <a:t> </a:t>
            </a:r>
          </a:p>
          <a:p>
            <a:r>
              <a:rPr lang="en-US" sz="1400" b="1" dirty="0">
                <a:solidFill>
                  <a:srgbClr val="002060"/>
                </a:solidFill>
              </a:rPr>
              <a:t>Program Design</a:t>
            </a:r>
            <a:r>
              <a:rPr lang="en-US" sz="1400" dirty="0">
                <a:solidFill>
                  <a:srgbClr val="002060"/>
                </a:solidFill>
              </a:rPr>
              <a:t>					</a:t>
            </a:r>
            <a:r>
              <a:rPr lang="en-US" sz="1400" b="1" dirty="0">
                <a:solidFill>
                  <a:srgbClr val="002060"/>
                </a:solidFill>
              </a:rPr>
              <a:t>Operation</a:t>
            </a:r>
          </a:p>
          <a:p>
            <a:r>
              <a:rPr lang="en-US" sz="1400" dirty="0">
                <a:solidFill>
                  <a:srgbClr val="002060"/>
                </a:solidFill>
              </a:rPr>
              <a:t>Inputs and resources (by program leader)			Actual      </a:t>
            </a:r>
          </a:p>
          <a:p>
            <a:r>
              <a:rPr lang="en-US" sz="1400" dirty="0">
                <a:solidFill>
                  <a:srgbClr val="002060"/>
                </a:solidFill>
              </a:rPr>
              <a:t>Note any discrepancies here:</a:t>
            </a:r>
          </a:p>
          <a:p>
            <a:r>
              <a:rPr lang="en-US" sz="1400" dirty="0">
                <a:solidFill>
                  <a:srgbClr val="002060"/>
                </a:solidFill>
              </a:rPr>
              <a:t> </a:t>
            </a:r>
          </a:p>
          <a:p>
            <a:r>
              <a:rPr lang="en-US" sz="1400" dirty="0">
                <a:solidFill>
                  <a:srgbClr val="002060"/>
                </a:solidFill>
              </a:rPr>
              <a:t>Animation (flow through program experiences)			Actual </a:t>
            </a:r>
          </a:p>
          <a:p>
            <a:r>
              <a:rPr lang="en-US" sz="1400" dirty="0">
                <a:solidFill>
                  <a:srgbClr val="002060"/>
                </a:solidFill>
              </a:rPr>
              <a:t>Note any discrepancies here:</a:t>
            </a:r>
          </a:p>
          <a:p>
            <a:r>
              <a:rPr lang="en-US" sz="1400" dirty="0">
                <a:solidFill>
                  <a:srgbClr val="002060"/>
                </a:solidFill>
              </a:rPr>
              <a:t> </a:t>
            </a:r>
          </a:p>
          <a:p>
            <a:r>
              <a:rPr lang="en-US" sz="1400" dirty="0">
                <a:solidFill>
                  <a:srgbClr val="002060"/>
                </a:solidFill>
              </a:rPr>
              <a:t>Participant outcomes			Observed outcomes</a:t>
            </a:r>
          </a:p>
          <a:p>
            <a:r>
              <a:rPr lang="en-US" sz="1400" dirty="0">
                <a:solidFill>
                  <a:srgbClr val="002060"/>
                </a:solidFill>
              </a:rPr>
              <a:t>Note any discrepancies here: </a:t>
            </a:r>
          </a:p>
        </p:txBody>
      </p:sp>
    </p:spTree>
    <p:extLst>
      <p:ext uri="{BB962C8B-B14F-4D97-AF65-F5344CB8AC3E}">
        <p14:creationId xmlns:p14="http://schemas.microsoft.com/office/powerpoint/2010/main" val="3892891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Problem 5</a:t>
            </a:r>
            <a:br>
              <a:rPr lang="en-US" dirty="0"/>
            </a:br>
            <a:r>
              <a:rPr lang="en-US" dirty="0"/>
              <a:t>Multiple Perspectives</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600" y="2130426"/>
            <a:ext cx="6112412" cy="3440380"/>
          </a:xfrm>
        </p:spPr>
        <p:txBody>
          <a:bodyPr>
            <a:normAutofit lnSpcReduction="10000"/>
          </a:bodyPr>
          <a:lstStyle/>
          <a:p>
            <a:pPr algn="l"/>
            <a:r>
              <a:rPr lang="en-US" dirty="0">
                <a:solidFill>
                  <a:srgbClr val="0C234B"/>
                </a:solidFill>
              </a:rPr>
              <a:t>Triangulation Method</a:t>
            </a:r>
          </a:p>
          <a:p>
            <a:pPr algn="l"/>
            <a:r>
              <a:rPr lang="en-US" dirty="0">
                <a:solidFill>
                  <a:srgbClr val="002060"/>
                </a:solidFill>
              </a:rPr>
              <a:t>It’s safe to say that perspectives will differ among the program leaders, their supervisors and the participants. This approach seeks to collect all three perspectives for a single program. This is not an approach one would want for every program, rather it should be saved for those that can be observed by the supervisor. </a:t>
            </a:r>
          </a:p>
          <a:p>
            <a:pPr algn="l"/>
            <a:endParaRPr lang="en-US" dirty="0">
              <a:solidFill>
                <a:srgbClr val="002060"/>
              </a:solidFill>
            </a:endParaRPr>
          </a:p>
          <a:p>
            <a:pPr algn="l"/>
            <a:r>
              <a:rPr lang="en-US" dirty="0">
                <a:solidFill>
                  <a:srgbClr val="0C234B"/>
                </a:solidFill>
              </a:rPr>
              <a:t>Audience: Peer, Supervisor, Program Leader</a:t>
            </a:r>
          </a:p>
        </p:txBody>
      </p:sp>
    </p:spTree>
    <p:extLst>
      <p:ext uri="{BB962C8B-B14F-4D97-AF65-F5344CB8AC3E}">
        <p14:creationId xmlns:p14="http://schemas.microsoft.com/office/powerpoint/2010/main" val="1704100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Example</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600" y="2130426"/>
            <a:ext cx="6492240" cy="3566989"/>
          </a:xfrm>
        </p:spPr>
        <p:txBody>
          <a:bodyPr>
            <a:normAutofit/>
          </a:bodyPr>
          <a:lstStyle/>
          <a:p>
            <a:pPr algn="l"/>
            <a:r>
              <a:rPr lang="en-US" dirty="0">
                <a:solidFill>
                  <a:srgbClr val="0C234B"/>
                </a:solidFill>
              </a:rPr>
              <a:t>Triangulation approach</a:t>
            </a:r>
          </a:p>
        </p:txBody>
      </p:sp>
    </p:spTree>
    <p:extLst>
      <p:ext uri="{BB962C8B-B14F-4D97-AF65-F5344CB8AC3E}">
        <p14:creationId xmlns:p14="http://schemas.microsoft.com/office/powerpoint/2010/main" val="3363287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Problem 6</a:t>
            </a:r>
            <a:br>
              <a:rPr lang="en-US" dirty="0"/>
            </a:br>
            <a:r>
              <a:rPr lang="en-US" dirty="0"/>
              <a:t>Lack of storytelling  </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600" y="2130426"/>
            <a:ext cx="6492240" cy="3566989"/>
          </a:xfrm>
        </p:spPr>
        <p:txBody>
          <a:bodyPr>
            <a:normAutofit/>
          </a:bodyPr>
          <a:lstStyle/>
          <a:p>
            <a:pPr algn="l"/>
            <a:r>
              <a:rPr lang="en-US" dirty="0">
                <a:solidFill>
                  <a:srgbClr val="0C234B"/>
                </a:solidFill>
              </a:rPr>
              <a:t>Think of the audience first</a:t>
            </a:r>
          </a:p>
          <a:p>
            <a:pPr algn="l"/>
            <a:endParaRPr lang="en-US" dirty="0">
              <a:solidFill>
                <a:srgbClr val="0C234B"/>
              </a:solidFill>
            </a:endParaRPr>
          </a:p>
          <a:p>
            <a:pPr algn="l"/>
            <a:r>
              <a:rPr lang="en-US" dirty="0">
                <a:solidFill>
                  <a:srgbClr val="0C234B"/>
                </a:solidFill>
              </a:rPr>
              <a:t>Combine quantitative data and qualitative data</a:t>
            </a:r>
          </a:p>
          <a:p>
            <a:pPr algn="l"/>
            <a:endParaRPr lang="en-US" dirty="0">
              <a:solidFill>
                <a:srgbClr val="0C234B"/>
              </a:solidFill>
            </a:endParaRPr>
          </a:p>
          <a:p>
            <a:pPr algn="l"/>
            <a:r>
              <a:rPr lang="en-US" dirty="0">
                <a:solidFill>
                  <a:srgbClr val="0C234B"/>
                </a:solidFill>
              </a:rPr>
              <a:t>Remember you are your </a:t>
            </a:r>
            <a:r>
              <a:rPr lang="en-US">
                <a:solidFill>
                  <a:srgbClr val="0C234B"/>
                </a:solidFill>
              </a:rPr>
              <a:t>best advocate</a:t>
            </a:r>
            <a:endParaRPr lang="en-US" dirty="0">
              <a:solidFill>
                <a:srgbClr val="0C234B"/>
              </a:solidFill>
            </a:endParaRPr>
          </a:p>
        </p:txBody>
      </p:sp>
    </p:spTree>
    <p:extLst>
      <p:ext uri="{BB962C8B-B14F-4D97-AF65-F5344CB8AC3E}">
        <p14:creationId xmlns:p14="http://schemas.microsoft.com/office/powerpoint/2010/main" val="789832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Others?</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600" y="2130426"/>
            <a:ext cx="6492240" cy="3566989"/>
          </a:xfrm>
        </p:spPr>
        <p:txBody>
          <a:bodyPr>
            <a:normAutofit/>
          </a:bodyPr>
          <a:lstStyle/>
          <a:p>
            <a:pPr algn="l"/>
            <a:r>
              <a:rPr lang="en-US" dirty="0">
                <a:solidFill>
                  <a:srgbClr val="0C234B"/>
                </a:solidFill>
              </a:rPr>
              <a:t>Get creative.</a:t>
            </a:r>
          </a:p>
          <a:p>
            <a:pPr marL="342900" indent="-342900" algn="l">
              <a:buFont typeface="Arial" panose="020B0604020202020204" pitchFamily="34" charset="0"/>
              <a:buChar char="•"/>
            </a:pPr>
            <a:r>
              <a:rPr lang="en-US" dirty="0">
                <a:solidFill>
                  <a:srgbClr val="0C234B"/>
                </a:solidFill>
              </a:rPr>
              <a:t>Assessment based</a:t>
            </a:r>
          </a:p>
          <a:p>
            <a:pPr marL="342900" indent="-342900" algn="l">
              <a:buFont typeface="Arial" panose="020B0604020202020204" pitchFamily="34" charset="0"/>
              <a:buChar char="•"/>
            </a:pPr>
            <a:r>
              <a:rPr lang="en-US" dirty="0">
                <a:solidFill>
                  <a:srgbClr val="0C234B"/>
                </a:solidFill>
              </a:rPr>
              <a:t>Determining value </a:t>
            </a:r>
          </a:p>
          <a:p>
            <a:pPr marL="342900" indent="-342900" algn="l">
              <a:buFont typeface="Arial" panose="020B0604020202020204" pitchFamily="34" charset="0"/>
              <a:buChar char="•"/>
            </a:pPr>
            <a:r>
              <a:rPr lang="en-US" dirty="0">
                <a:solidFill>
                  <a:srgbClr val="0C234B"/>
                </a:solidFill>
              </a:rPr>
              <a:t>Social media and evaluation</a:t>
            </a:r>
          </a:p>
          <a:p>
            <a:pPr marL="342900" indent="-342900" algn="l">
              <a:buFont typeface="Arial" panose="020B0604020202020204" pitchFamily="34" charset="0"/>
              <a:buChar char="•"/>
            </a:pPr>
            <a:endParaRPr lang="en-US" dirty="0">
              <a:solidFill>
                <a:srgbClr val="0C234B"/>
              </a:solidFill>
            </a:endParaRPr>
          </a:p>
          <a:p>
            <a:pPr marL="342900" indent="-342900" algn="l">
              <a:buFont typeface="Arial" panose="020B0604020202020204" pitchFamily="34" charset="0"/>
              <a:buChar char="•"/>
            </a:pPr>
            <a:endParaRPr lang="en-US" dirty="0">
              <a:solidFill>
                <a:srgbClr val="0C234B"/>
              </a:solidFill>
            </a:endParaRPr>
          </a:p>
          <a:p>
            <a:pPr algn="l"/>
            <a:endParaRPr lang="en-US" dirty="0">
              <a:solidFill>
                <a:srgbClr val="0C234B"/>
              </a:solidFill>
            </a:endParaRPr>
          </a:p>
        </p:txBody>
      </p:sp>
    </p:spTree>
    <p:extLst>
      <p:ext uri="{BB962C8B-B14F-4D97-AF65-F5344CB8AC3E}">
        <p14:creationId xmlns:p14="http://schemas.microsoft.com/office/powerpoint/2010/main" val="281596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B059-AC14-42AD-B4C2-79C439AAF882}"/>
              </a:ext>
            </a:extLst>
          </p:cNvPr>
          <p:cNvSpPr>
            <a:spLocks noGrp="1"/>
          </p:cNvSpPr>
          <p:nvPr>
            <p:ph type="ctrTitle"/>
          </p:nvPr>
        </p:nvSpPr>
        <p:spPr>
          <a:xfrm>
            <a:off x="685800" y="706762"/>
            <a:ext cx="7772400" cy="1470025"/>
          </a:xfrm>
        </p:spPr>
        <p:txBody>
          <a:bodyPr/>
          <a:lstStyle/>
          <a:p>
            <a:r>
              <a:rPr lang="en-US" dirty="0"/>
              <a:t>Background</a:t>
            </a:r>
          </a:p>
        </p:txBody>
      </p:sp>
      <p:sp>
        <p:nvSpPr>
          <p:cNvPr id="3" name="Subtitle 2">
            <a:extLst>
              <a:ext uri="{FF2B5EF4-FFF2-40B4-BE49-F238E27FC236}">
                <a16:creationId xmlns:a16="http://schemas.microsoft.com/office/drawing/2014/main" id="{D6A6223E-D30C-43FC-8FEA-34CF2622B653}"/>
              </a:ext>
            </a:extLst>
          </p:cNvPr>
          <p:cNvSpPr>
            <a:spLocks noGrp="1"/>
          </p:cNvSpPr>
          <p:nvPr>
            <p:ph type="subTitle" idx="1"/>
          </p:nvPr>
        </p:nvSpPr>
        <p:spPr>
          <a:xfrm>
            <a:off x="1371600" y="2362494"/>
            <a:ext cx="6400800" cy="2868026"/>
          </a:xfrm>
        </p:spPr>
        <p:txBody>
          <a:bodyPr>
            <a:normAutofit/>
          </a:bodyPr>
          <a:lstStyle/>
          <a:p>
            <a:pPr algn="l"/>
            <a:endParaRPr lang="en-US" sz="5600" dirty="0"/>
          </a:p>
          <a:p>
            <a:pPr algn="l"/>
            <a:br>
              <a:rPr lang="en-US" dirty="0"/>
            </a:br>
            <a:endParaRPr lang="en-US" dirty="0">
              <a:solidFill>
                <a:srgbClr val="0C234B"/>
              </a:solidFill>
            </a:endParaRPr>
          </a:p>
        </p:txBody>
      </p:sp>
      <p:sp>
        <p:nvSpPr>
          <p:cNvPr id="4" name="Subtitle 2">
            <a:extLst>
              <a:ext uri="{FF2B5EF4-FFF2-40B4-BE49-F238E27FC236}">
                <a16:creationId xmlns:a16="http://schemas.microsoft.com/office/drawing/2014/main" id="{138C6BF7-F190-4670-8428-0A9492F514BB}"/>
              </a:ext>
            </a:extLst>
          </p:cNvPr>
          <p:cNvSpPr txBox="1">
            <a:spLocks/>
          </p:cNvSpPr>
          <p:nvPr/>
        </p:nvSpPr>
        <p:spPr>
          <a:xfrm>
            <a:off x="1524000" y="2514894"/>
            <a:ext cx="6400800" cy="2868026"/>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a:buNone/>
              <a:defRPr sz="2000" kern="1200">
                <a:solidFill>
                  <a:srgbClr val="6F868D"/>
                </a:solidFill>
                <a:latin typeface="Verdana" charset="0"/>
                <a:ea typeface="Verdana" charset="0"/>
                <a:cs typeface="Verdana" charset="0"/>
              </a:defRPr>
            </a:lvl1pPr>
            <a:lvl2pPr marL="457200" indent="0" algn="ctr" defTabSz="914400" rtl="0" eaLnBrk="1" latinLnBrk="0" hangingPunct="1">
              <a:lnSpc>
                <a:spcPct val="90000"/>
              </a:lnSpc>
              <a:spcBef>
                <a:spcPts val="500"/>
              </a:spcBef>
              <a:buFont typeface="Arial"/>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9pPr>
          </a:lstStyle>
          <a:p>
            <a:pPr algn="l"/>
            <a:r>
              <a:rPr lang="en-US" dirty="0">
                <a:solidFill>
                  <a:srgbClr val="002060"/>
                </a:solidFill>
              </a:rPr>
              <a:t>Why do we need evaluation? </a:t>
            </a:r>
          </a:p>
          <a:p>
            <a:pPr marL="342900" indent="-342900" algn="l">
              <a:buFont typeface="Arial" panose="020B0604020202020204" pitchFamily="34" charset="0"/>
              <a:buChar char="•"/>
            </a:pPr>
            <a:r>
              <a:rPr lang="en-US" dirty="0">
                <a:solidFill>
                  <a:srgbClr val="002060"/>
                </a:solidFill>
              </a:rPr>
              <a:t>Program development</a:t>
            </a:r>
          </a:p>
          <a:p>
            <a:pPr marL="342900" indent="-342900" algn="l">
              <a:buFont typeface="Arial" panose="020B0604020202020204" pitchFamily="34" charset="0"/>
              <a:buChar char="•"/>
            </a:pPr>
            <a:r>
              <a:rPr lang="en-US" dirty="0">
                <a:solidFill>
                  <a:srgbClr val="002060"/>
                </a:solidFill>
              </a:rPr>
              <a:t>Professional development </a:t>
            </a:r>
          </a:p>
          <a:p>
            <a:pPr marL="342900" indent="-342900" algn="l">
              <a:buFont typeface="Arial" panose="020B0604020202020204" pitchFamily="34" charset="0"/>
              <a:buChar char="•"/>
            </a:pPr>
            <a:r>
              <a:rPr lang="en-US" dirty="0">
                <a:solidFill>
                  <a:srgbClr val="002060"/>
                </a:solidFill>
              </a:rPr>
              <a:t>Financial development </a:t>
            </a:r>
          </a:p>
          <a:p>
            <a:pPr algn="l"/>
            <a:endParaRPr lang="en-US" dirty="0"/>
          </a:p>
          <a:p>
            <a:pPr algn="l"/>
            <a:endParaRPr lang="en-US" sz="5600" dirty="0"/>
          </a:p>
          <a:p>
            <a:pPr algn="l"/>
            <a:br>
              <a:rPr lang="en-US" dirty="0"/>
            </a:br>
            <a:endParaRPr lang="en-US" dirty="0">
              <a:solidFill>
                <a:srgbClr val="0C234B"/>
              </a:solidFill>
            </a:endParaRPr>
          </a:p>
        </p:txBody>
      </p:sp>
    </p:spTree>
    <p:extLst>
      <p:ext uri="{BB962C8B-B14F-4D97-AF65-F5344CB8AC3E}">
        <p14:creationId xmlns:p14="http://schemas.microsoft.com/office/powerpoint/2010/main" val="4024776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9A46-EB8B-4A51-96CD-758BB18602ED}"/>
              </a:ext>
            </a:extLst>
          </p:cNvPr>
          <p:cNvSpPr>
            <a:spLocks noGrp="1"/>
          </p:cNvSpPr>
          <p:nvPr>
            <p:ph type="ctrTitle"/>
          </p:nvPr>
        </p:nvSpPr>
        <p:spPr>
          <a:xfrm>
            <a:off x="685800" y="892467"/>
            <a:ext cx="7772400" cy="1470025"/>
          </a:xfrm>
        </p:spPr>
        <p:txBody>
          <a:bodyPr/>
          <a:lstStyle/>
          <a:p>
            <a:r>
              <a:rPr lang="en-US" dirty="0"/>
              <a:t>Thank You</a:t>
            </a:r>
          </a:p>
        </p:txBody>
      </p:sp>
      <p:sp>
        <p:nvSpPr>
          <p:cNvPr id="3" name="Subtitle 2">
            <a:extLst>
              <a:ext uri="{FF2B5EF4-FFF2-40B4-BE49-F238E27FC236}">
                <a16:creationId xmlns:a16="http://schemas.microsoft.com/office/drawing/2014/main" id="{9AA02130-AF0D-4FE0-A3FD-815E2E603585}"/>
              </a:ext>
            </a:extLst>
          </p:cNvPr>
          <p:cNvSpPr>
            <a:spLocks noGrp="1"/>
          </p:cNvSpPr>
          <p:nvPr>
            <p:ph type="subTitle" idx="1"/>
          </p:nvPr>
        </p:nvSpPr>
        <p:spPr>
          <a:xfrm>
            <a:off x="1371600" y="2362492"/>
            <a:ext cx="6400800" cy="2868028"/>
          </a:xfrm>
        </p:spPr>
        <p:txBody>
          <a:bodyPr>
            <a:normAutofit/>
          </a:bodyPr>
          <a:lstStyle/>
          <a:p>
            <a:endParaRPr lang="en-US" b="1" dirty="0">
              <a:solidFill>
                <a:srgbClr val="0C234B"/>
              </a:solidFill>
            </a:endParaRPr>
          </a:p>
          <a:p>
            <a:r>
              <a:rPr lang="en-US" b="1" dirty="0">
                <a:solidFill>
                  <a:srgbClr val="0C234B"/>
                </a:solidFill>
              </a:rPr>
              <a:t>Nick Morris </a:t>
            </a:r>
          </a:p>
          <a:p>
            <a:r>
              <a:rPr lang="en-US" b="1" dirty="0">
                <a:solidFill>
                  <a:srgbClr val="0C234B"/>
                </a:solidFill>
              </a:rPr>
              <a:t>nmorris6@email.arizona.edu</a:t>
            </a:r>
          </a:p>
        </p:txBody>
      </p:sp>
      <p:pic>
        <p:nvPicPr>
          <p:cNvPr id="4" name="Picture 3">
            <a:extLst>
              <a:ext uri="{FF2B5EF4-FFF2-40B4-BE49-F238E27FC236}">
                <a16:creationId xmlns:a16="http://schemas.microsoft.com/office/drawing/2014/main" id="{01EACFA3-5FF6-4AEE-9B0D-BB58E6A3CF3C}"/>
              </a:ext>
            </a:extLst>
          </p:cNvPr>
          <p:cNvPicPr>
            <a:picLocks noChangeAspect="1"/>
          </p:cNvPicPr>
          <p:nvPr/>
        </p:nvPicPr>
        <p:blipFill>
          <a:blip r:embed="rId2"/>
          <a:stretch>
            <a:fillRect/>
          </a:stretch>
        </p:blipFill>
        <p:spPr>
          <a:xfrm>
            <a:off x="0" y="5650523"/>
            <a:ext cx="9144000" cy="1283677"/>
          </a:xfrm>
          <a:prstGeom prst="rect">
            <a:avLst/>
          </a:prstGeom>
        </p:spPr>
      </p:pic>
    </p:spTree>
    <p:extLst>
      <p:ext uri="{BB962C8B-B14F-4D97-AF65-F5344CB8AC3E}">
        <p14:creationId xmlns:p14="http://schemas.microsoft.com/office/powerpoint/2010/main" val="3331686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B059-AC14-42AD-B4C2-79C439AAF882}"/>
              </a:ext>
            </a:extLst>
          </p:cNvPr>
          <p:cNvSpPr>
            <a:spLocks noGrp="1"/>
          </p:cNvSpPr>
          <p:nvPr>
            <p:ph type="ctrTitle"/>
          </p:nvPr>
        </p:nvSpPr>
        <p:spPr>
          <a:xfrm>
            <a:off x="685800" y="706762"/>
            <a:ext cx="7772400" cy="1470025"/>
          </a:xfrm>
        </p:spPr>
        <p:txBody>
          <a:bodyPr/>
          <a:lstStyle/>
          <a:p>
            <a:r>
              <a:rPr lang="en-US" dirty="0"/>
              <a:t>Program Evaluation Components</a:t>
            </a:r>
          </a:p>
        </p:txBody>
      </p:sp>
      <p:sp>
        <p:nvSpPr>
          <p:cNvPr id="3" name="Subtitle 2">
            <a:extLst>
              <a:ext uri="{FF2B5EF4-FFF2-40B4-BE49-F238E27FC236}">
                <a16:creationId xmlns:a16="http://schemas.microsoft.com/office/drawing/2014/main" id="{D6A6223E-D30C-43FC-8FEA-34CF2622B653}"/>
              </a:ext>
            </a:extLst>
          </p:cNvPr>
          <p:cNvSpPr>
            <a:spLocks noGrp="1"/>
          </p:cNvSpPr>
          <p:nvPr>
            <p:ph type="subTitle" idx="1"/>
          </p:nvPr>
        </p:nvSpPr>
        <p:spPr>
          <a:xfrm>
            <a:off x="1371600" y="2362494"/>
            <a:ext cx="6400800" cy="2868026"/>
          </a:xfrm>
        </p:spPr>
        <p:txBody>
          <a:bodyPr>
            <a:normAutofit/>
          </a:bodyPr>
          <a:lstStyle/>
          <a:p>
            <a:pPr algn="l"/>
            <a:r>
              <a:rPr lang="en-US" b="1" dirty="0">
                <a:solidFill>
                  <a:srgbClr val="002060"/>
                </a:solidFill>
              </a:rPr>
              <a:t>Outcomes</a:t>
            </a:r>
          </a:p>
          <a:p>
            <a:pPr algn="l"/>
            <a:endParaRPr lang="en-US" b="1" dirty="0">
              <a:solidFill>
                <a:srgbClr val="002060"/>
              </a:solidFill>
            </a:endParaRPr>
          </a:p>
          <a:p>
            <a:pPr algn="l"/>
            <a:endParaRPr lang="en-US" b="1" dirty="0">
              <a:solidFill>
                <a:srgbClr val="002060"/>
              </a:solidFill>
            </a:endParaRPr>
          </a:p>
          <a:p>
            <a:pPr algn="l"/>
            <a:r>
              <a:rPr lang="en-US" b="1" dirty="0">
                <a:solidFill>
                  <a:srgbClr val="002060"/>
                </a:solidFill>
              </a:rPr>
              <a:t>Intention </a:t>
            </a:r>
          </a:p>
          <a:p>
            <a:pPr algn="l"/>
            <a:endParaRPr lang="en-US" b="1" dirty="0">
              <a:solidFill>
                <a:srgbClr val="002060"/>
              </a:solidFill>
            </a:endParaRPr>
          </a:p>
          <a:p>
            <a:pPr algn="l"/>
            <a:endParaRPr lang="en-US" b="1" dirty="0">
              <a:solidFill>
                <a:srgbClr val="002060"/>
              </a:solidFill>
            </a:endParaRPr>
          </a:p>
          <a:p>
            <a:pPr algn="l"/>
            <a:r>
              <a:rPr lang="en-US" b="1" dirty="0">
                <a:solidFill>
                  <a:srgbClr val="002060"/>
                </a:solidFill>
              </a:rPr>
              <a:t>Audience</a:t>
            </a:r>
          </a:p>
          <a:p>
            <a:pPr algn="l"/>
            <a:endParaRPr lang="en-US" dirty="0"/>
          </a:p>
          <a:p>
            <a:pPr algn="l"/>
            <a:endParaRPr lang="en-US" dirty="0">
              <a:solidFill>
                <a:srgbClr val="0C234B"/>
              </a:solidFill>
            </a:endParaRPr>
          </a:p>
        </p:txBody>
      </p:sp>
    </p:spTree>
    <p:extLst>
      <p:ext uri="{BB962C8B-B14F-4D97-AF65-F5344CB8AC3E}">
        <p14:creationId xmlns:p14="http://schemas.microsoft.com/office/powerpoint/2010/main" val="79079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Outcomes</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600" y="2130426"/>
            <a:ext cx="6421902" cy="3524786"/>
          </a:xfrm>
        </p:spPr>
        <p:txBody>
          <a:bodyPr>
            <a:normAutofit/>
          </a:bodyPr>
          <a:lstStyle/>
          <a:p>
            <a:pPr algn="l"/>
            <a:r>
              <a:rPr lang="en-US" dirty="0">
                <a:solidFill>
                  <a:srgbClr val="0C234B"/>
                </a:solidFill>
              </a:rPr>
              <a:t>Short-term</a:t>
            </a:r>
          </a:p>
          <a:p>
            <a:pPr marL="342900" indent="-342900" algn="l">
              <a:buFont typeface="Arial" panose="020B0604020202020204" pitchFamily="34" charset="0"/>
              <a:buChar char="•"/>
            </a:pPr>
            <a:r>
              <a:rPr lang="en-US" dirty="0">
                <a:solidFill>
                  <a:srgbClr val="0C234B"/>
                </a:solidFill>
              </a:rPr>
              <a:t>In program or immediately following</a:t>
            </a:r>
          </a:p>
          <a:p>
            <a:pPr algn="l"/>
            <a:endParaRPr lang="en-US" dirty="0">
              <a:solidFill>
                <a:srgbClr val="0C234B"/>
              </a:solidFill>
            </a:endParaRPr>
          </a:p>
          <a:p>
            <a:pPr algn="l"/>
            <a:r>
              <a:rPr lang="en-US" dirty="0">
                <a:solidFill>
                  <a:srgbClr val="0C234B"/>
                </a:solidFill>
              </a:rPr>
              <a:t>Mid-range</a:t>
            </a:r>
          </a:p>
          <a:p>
            <a:pPr marL="342900" indent="-342900" algn="l">
              <a:buFont typeface="Arial" panose="020B0604020202020204" pitchFamily="34" charset="0"/>
              <a:buChar char="•"/>
            </a:pPr>
            <a:r>
              <a:rPr lang="en-US" dirty="0">
                <a:solidFill>
                  <a:srgbClr val="0C234B"/>
                </a:solidFill>
              </a:rPr>
              <a:t>As a result of program experience</a:t>
            </a:r>
          </a:p>
          <a:p>
            <a:pPr marL="342900" indent="-342900" algn="l">
              <a:buFont typeface="Arial" panose="020B0604020202020204" pitchFamily="34" charset="0"/>
              <a:buChar char="•"/>
            </a:pPr>
            <a:endParaRPr lang="en-US" dirty="0">
              <a:solidFill>
                <a:srgbClr val="0C234B"/>
              </a:solidFill>
            </a:endParaRPr>
          </a:p>
          <a:p>
            <a:pPr algn="l"/>
            <a:r>
              <a:rPr lang="en-US" dirty="0">
                <a:solidFill>
                  <a:srgbClr val="0C234B"/>
                </a:solidFill>
              </a:rPr>
              <a:t>Long-term</a:t>
            </a:r>
          </a:p>
          <a:p>
            <a:pPr algn="l"/>
            <a:endParaRPr lang="en-US" dirty="0">
              <a:solidFill>
                <a:srgbClr val="0C234B"/>
              </a:solidFill>
            </a:endParaRPr>
          </a:p>
        </p:txBody>
      </p:sp>
    </p:spTree>
    <p:extLst>
      <p:ext uri="{BB962C8B-B14F-4D97-AF65-F5344CB8AC3E}">
        <p14:creationId xmlns:p14="http://schemas.microsoft.com/office/powerpoint/2010/main" val="3779557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Intentions </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599" y="2130426"/>
            <a:ext cx="6464105" cy="3651396"/>
          </a:xfrm>
        </p:spPr>
        <p:txBody>
          <a:bodyPr>
            <a:normAutofit/>
          </a:bodyPr>
          <a:lstStyle/>
          <a:p>
            <a:pPr algn="l"/>
            <a:r>
              <a:rPr lang="en-US" dirty="0">
                <a:solidFill>
                  <a:srgbClr val="0C234B"/>
                </a:solidFill>
              </a:rPr>
              <a:t>Not all evaluations come from the same perspective</a:t>
            </a:r>
          </a:p>
          <a:p>
            <a:pPr algn="l"/>
            <a:endParaRPr lang="en-US" dirty="0">
              <a:solidFill>
                <a:srgbClr val="0C234B"/>
              </a:solidFill>
            </a:endParaRPr>
          </a:p>
          <a:p>
            <a:pPr algn="l"/>
            <a:r>
              <a:rPr lang="en-US" dirty="0">
                <a:solidFill>
                  <a:srgbClr val="0C234B"/>
                </a:solidFill>
              </a:rPr>
              <a:t>What do we want from the evaluation?</a:t>
            </a:r>
          </a:p>
          <a:p>
            <a:pPr marL="342900" indent="-342900" algn="l">
              <a:buFont typeface="Arial" panose="020B0604020202020204" pitchFamily="34" charset="0"/>
              <a:buChar char="•"/>
            </a:pPr>
            <a:r>
              <a:rPr lang="en-US" dirty="0">
                <a:solidFill>
                  <a:srgbClr val="0C234B"/>
                </a:solidFill>
              </a:rPr>
              <a:t>Better leader performance</a:t>
            </a:r>
          </a:p>
          <a:p>
            <a:pPr marL="342900" indent="-342900" algn="l">
              <a:buFont typeface="Arial" panose="020B0604020202020204" pitchFamily="34" charset="0"/>
              <a:buChar char="•"/>
            </a:pPr>
            <a:r>
              <a:rPr lang="en-US" dirty="0">
                <a:solidFill>
                  <a:srgbClr val="0C234B"/>
                </a:solidFill>
              </a:rPr>
              <a:t>More efficient resource use</a:t>
            </a:r>
          </a:p>
          <a:p>
            <a:pPr marL="342900" indent="-342900" algn="l">
              <a:buFont typeface="Arial" panose="020B0604020202020204" pitchFamily="34" charset="0"/>
              <a:buChar char="•"/>
            </a:pPr>
            <a:r>
              <a:rPr lang="en-US" dirty="0">
                <a:solidFill>
                  <a:srgbClr val="0C234B"/>
                </a:solidFill>
              </a:rPr>
              <a:t>Better participant experience</a:t>
            </a:r>
          </a:p>
          <a:p>
            <a:pPr marL="342900" indent="-342900" algn="l">
              <a:buFont typeface="Arial" panose="020B0604020202020204" pitchFamily="34" charset="0"/>
              <a:buChar char="•"/>
            </a:pPr>
            <a:r>
              <a:rPr lang="en-US" dirty="0">
                <a:solidFill>
                  <a:srgbClr val="0C234B"/>
                </a:solidFill>
              </a:rPr>
              <a:t>Improved program planning </a:t>
            </a:r>
          </a:p>
        </p:txBody>
      </p:sp>
    </p:spTree>
    <p:extLst>
      <p:ext uri="{BB962C8B-B14F-4D97-AF65-F5344CB8AC3E}">
        <p14:creationId xmlns:p14="http://schemas.microsoft.com/office/powerpoint/2010/main" val="329512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Audience</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599" y="2130426"/>
            <a:ext cx="6154615" cy="3285636"/>
          </a:xfrm>
        </p:spPr>
        <p:txBody>
          <a:bodyPr>
            <a:normAutofit/>
          </a:bodyPr>
          <a:lstStyle/>
          <a:p>
            <a:pPr algn="l"/>
            <a:r>
              <a:rPr lang="en-US" dirty="0">
                <a:solidFill>
                  <a:srgbClr val="0C234B"/>
                </a:solidFill>
              </a:rPr>
              <a:t>For whom are we evaluating?</a:t>
            </a:r>
          </a:p>
          <a:p>
            <a:pPr algn="l"/>
            <a:endParaRPr lang="en-US" dirty="0">
              <a:solidFill>
                <a:srgbClr val="0C234B"/>
              </a:solidFill>
            </a:endParaRPr>
          </a:p>
          <a:p>
            <a:pPr algn="l"/>
            <a:r>
              <a:rPr lang="en-US" dirty="0">
                <a:solidFill>
                  <a:srgbClr val="0C234B"/>
                </a:solidFill>
              </a:rPr>
              <a:t>Examples?</a:t>
            </a:r>
          </a:p>
          <a:p>
            <a:pPr marL="342900" indent="-342900" algn="l">
              <a:buFont typeface="Arial" panose="020B0604020202020204" pitchFamily="34" charset="0"/>
              <a:buChar char="•"/>
            </a:pPr>
            <a:r>
              <a:rPr lang="en-US" dirty="0">
                <a:solidFill>
                  <a:srgbClr val="0C234B"/>
                </a:solidFill>
              </a:rPr>
              <a:t>Program leader</a:t>
            </a:r>
          </a:p>
          <a:p>
            <a:pPr marL="342900" indent="-342900" algn="l">
              <a:buFont typeface="Arial" panose="020B0604020202020204" pitchFamily="34" charset="0"/>
              <a:buChar char="•"/>
            </a:pPr>
            <a:r>
              <a:rPr lang="en-US" dirty="0">
                <a:solidFill>
                  <a:srgbClr val="0C234B"/>
                </a:solidFill>
              </a:rPr>
              <a:t>Supervisor</a:t>
            </a:r>
          </a:p>
          <a:p>
            <a:pPr marL="342900" indent="-342900" algn="l">
              <a:buFont typeface="Arial" panose="020B0604020202020204" pitchFamily="34" charset="0"/>
              <a:buChar char="•"/>
            </a:pPr>
            <a:r>
              <a:rPr lang="en-US" dirty="0">
                <a:solidFill>
                  <a:srgbClr val="0C234B"/>
                </a:solidFill>
              </a:rPr>
              <a:t>Peer</a:t>
            </a:r>
          </a:p>
          <a:p>
            <a:pPr marL="342900" indent="-342900" algn="l">
              <a:buFont typeface="Arial" panose="020B0604020202020204" pitchFamily="34" charset="0"/>
              <a:buChar char="•"/>
            </a:pPr>
            <a:r>
              <a:rPr lang="en-US" dirty="0">
                <a:solidFill>
                  <a:srgbClr val="0C234B"/>
                </a:solidFill>
              </a:rPr>
              <a:t>Funder</a:t>
            </a:r>
          </a:p>
          <a:p>
            <a:pPr marL="342900" indent="-342900" algn="l">
              <a:buFont typeface="Arial" panose="020B0604020202020204" pitchFamily="34" charset="0"/>
              <a:buChar char="•"/>
            </a:pPr>
            <a:r>
              <a:rPr lang="en-US" dirty="0">
                <a:solidFill>
                  <a:srgbClr val="0C234B"/>
                </a:solidFill>
              </a:rPr>
              <a:t>Sponsor</a:t>
            </a:r>
          </a:p>
        </p:txBody>
      </p:sp>
    </p:spTree>
    <p:extLst>
      <p:ext uri="{BB962C8B-B14F-4D97-AF65-F5344CB8AC3E}">
        <p14:creationId xmlns:p14="http://schemas.microsoft.com/office/powerpoint/2010/main" val="204624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A97C2-1B53-4973-A840-BB01A5CF3ADA}"/>
              </a:ext>
            </a:extLst>
          </p:cNvPr>
          <p:cNvSpPr>
            <a:spLocks noGrp="1"/>
          </p:cNvSpPr>
          <p:nvPr>
            <p:ph type="ctrTitle"/>
          </p:nvPr>
        </p:nvSpPr>
        <p:spPr>
          <a:xfrm>
            <a:off x="590266" y="508653"/>
            <a:ext cx="7772400" cy="1470025"/>
          </a:xfrm>
        </p:spPr>
        <p:txBody>
          <a:bodyPr>
            <a:normAutofit fontScale="90000"/>
          </a:bodyPr>
          <a:lstStyle/>
          <a:p>
            <a:r>
              <a:rPr lang="en-US" dirty="0"/>
              <a:t>Problem 1</a:t>
            </a:r>
            <a:br>
              <a:rPr lang="en-US" dirty="0"/>
            </a:br>
            <a:r>
              <a:rPr lang="en-US" dirty="0"/>
              <a:t>Participant/Planner </a:t>
            </a:r>
            <a:br>
              <a:rPr lang="en-US" dirty="0"/>
            </a:br>
            <a:r>
              <a:rPr lang="en-US" dirty="0"/>
              <a:t>Misalignment</a:t>
            </a:r>
          </a:p>
        </p:txBody>
      </p:sp>
      <p:sp>
        <p:nvSpPr>
          <p:cNvPr id="3" name="Subtitle 2">
            <a:extLst>
              <a:ext uri="{FF2B5EF4-FFF2-40B4-BE49-F238E27FC236}">
                <a16:creationId xmlns:a16="http://schemas.microsoft.com/office/drawing/2014/main" id="{00A4F3AB-6975-4F04-8AC9-D85E79488831}"/>
              </a:ext>
            </a:extLst>
          </p:cNvPr>
          <p:cNvSpPr>
            <a:spLocks noGrp="1"/>
          </p:cNvSpPr>
          <p:nvPr>
            <p:ph type="subTitle" idx="1"/>
          </p:nvPr>
        </p:nvSpPr>
        <p:spPr>
          <a:xfrm>
            <a:off x="1276065" y="2108754"/>
            <a:ext cx="6531503" cy="3616797"/>
          </a:xfrm>
        </p:spPr>
        <p:txBody>
          <a:bodyPr>
            <a:normAutofit fontScale="92500"/>
          </a:bodyPr>
          <a:lstStyle/>
          <a:p>
            <a:pPr algn="l"/>
            <a:r>
              <a:rPr lang="en-US" dirty="0">
                <a:solidFill>
                  <a:schemeClr val="accent1">
                    <a:lumMod val="50000"/>
                  </a:schemeClr>
                </a:solidFill>
              </a:rPr>
              <a:t>Importance Performance</a:t>
            </a:r>
            <a:r>
              <a:rPr lang="en-US" dirty="0">
                <a:solidFill>
                  <a:srgbClr val="002060"/>
                </a:solidFill>
              </a:rPr>
              <a:t> Method</a:t>
            </a:r>
          </a:p>
          <a:p>
            <a:pPr algn="l"/>
            <a:endParaRPr lang="en-US" dirty="0">
              <a:solidFill>
                <a:srgbClr val="002060"/>
              </a:solidFill>
            </a:endParaRPr>
          </a:p>
          <a:p>
            <a:pPr algn="l"/>
            <a:r>
              <a:rPr lang="en-US" dirty="0">
                <a:solidFill>
                  <a:srgbClr val="002060"/>
                </a:solidFill>
              </a:rPr>
              <a:t>Often the interests, and values of participants can be different than those planning and providing the program</a:t>
            </a:r>
          </a:p>
          <a:p>
            <a:pPr algn="l"/>
            <a:r>
              <a:rPr lang="en-US" dirty="0">
                <a:solidFill>
                  <a:srgbClr val="002060"/>
                </a:solidFill>
              </a:rPr>
              <a:t>Pre and post-surveys offer insight into the perceived importance of program attributes and perceived performance of program leaders on the same attributes.</a:t>
            </a:r>
          </a:p>
          <a:p>
            <a:pPr algn="l"/>
            <a:endParaRPr lang="en-US" dirty="0">
              <a:solidFill>
                <a:srgbClr val="002060"/>
              </a:solidFill>
            </a:endParaRPr>
          </a:p>
          <a:p>
            <a:pPr algn="l"/>
            <a:r>
              <a:rPr lang="en-US" dirty="0">
                <a:solidFill>
                  <a:srgbClr val="002060"/>
                </a:solidFill>
              </a:rPr>
              <a:t>Audience: Program Planners, Supervisors</a:t>
            </a:r>
            <a:r>
              <a:rPr lang="en-US">
                <a:solidFill>
                  <a:srgbClr val="002060"/>
                </a:solidFill>
              </a:rPr>
              <a:t>, Funders</a:t>
            </a:r>
            <a:r>
              <a:rPr lang="en-US">
                <a:solidFill>
                  <a:schemeClr val="accent1">
                    <a:lumMod val="50000"/>
                  </a:schemeClr>
                </a:solidFill>
              </a:rPr>
              <a:t> </a:t>
            </a:r>
            <a:endParaRPr lang="en-US" dirty="0">
              <a:solidFill>
                <a:schemeClr val="accent1">
                  <a:lumMod val="50000"/>
                </a:schemeClr>
              </a:solidFill>
            </a:endParaRPr>
          </a:p>
        </p:txBody>
      </p:sp>
    </p:spTree>
    <p:extLst>
      <p:ext uri="{BB962C8B-B14F-4D97-AF65-F5344CB8AC3E}">
        <p14:creationId xmlns:p14="http://schemas.microsoft.com/office/powerpoint/2010/main" val="798853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660400"/>
            <a:ext cx="7772400" cy="1470025"/>
          </a:xfrm>
        </p:spPr>
        <p:txBody>
          <a:bodyPr/>
          <a:lstStyle/>
          <a:p>
            <a:r>
              <a:rPr lang="en-US" dirty="0"/>
              <a:t>Example </a:t>
            </a:r>
          </a:p>
        </p:txBody>
      </p:sp>
      <p:sp>
        <p:nvSpPr>
          <p:cNvPr id="3" name="Subtitle 2">
            <a:extLst>
              <a:ext uri="{FF2B5EF4-FFF2-40B4-BE49-F238E27FC236}">
                <a16:creationId xmlns:a16="http://schemas.microsoft.com/office/drawing/2014/main" id="{492EFBB3-A72B-4A37-BE06-C89F1CC35D82}"/>
              </a:ext>
            </a:extLst>
          </p:cNvPr>
          <p:cNvSpPr>
            <a:spLocks noGrp="1"/>
          </p:cNvSpPr>
          <p:nvPr>
            <p:ph type="subTitle" idx="1"/>
          </p:nvPr>
        </p:nvSpPr>
        <p:spPr>
          <a:xfrm>
            <a:off x="1371600" y="2130426"/>
            <a:ext cx="7223760" cy="3595125"/>
          </a:xfrm>
        </p:spPr>
        <p:txBody>
          <a:bodyPr>
            <a:normAutofit/>
          </a:bodyPr>
          <a:lstStyle/>
          <a:p>
            <a:pPr algn="l"/>
            <a:r>
              <a:rPr lang="en-US" dirty="0">
                <a:solidFill>
                  <a:srgbClr val="0C234B"/>
                </a:solidFill>
              </a:rPr>
              <a:t>Pre and Post survey</a:t>
            </a:r>
          </a:p>
          <a:p>
            <a:pPr marL="342900" indent="-342900" algn="l">
              <a:buFont typeface="Courier New" panose="02070309020205020404" pitchFamily="49" charset="0"/>
              <a:buChar char="o"/>
            </a:pPr>
            <a:r>
              <a:rPr lang="en-US" dirty="0">
                <a:solidFill>
                  <a:srgbClr val="0C234B"/>
                </a:solidFill>
              </a:rPr>
              <a:t>Pre-survey Importance</a:t>
            </a:r>
          </a:p>
          <a:p>
            <a:pPr marL="342900" indent="-342900" algn="l">
              <a:buFont typeface="Courier New" panose="02070309020205020404" pitchFamily="49" charset="0"/>
              <a:buChar char="o"/>
            </a:pPr>
            <a:r>
              <a:rPr lang="en-US" dirty="0">
                <a:solidFill>
                  <a:srgbClr val="0C234B"/>
                </a:solidFill>
              </a:rPr>
              <a:t>Post-survey Performance</a:t>
            </a:r>
          </a:p>
          <a:p>
            <a:pPr marL="342900" indent="-342900" algn="l">
              <a:buFont typeface="Courier New" panose="02070309020205020404" pitchFamily="49" charset="0"/>
              <a:buChar char="o"/>
            </a:pPr>
            <a:endParaRPr lang="en-US" dirty="0">
              <a:solidFill>
                <a:srgbClr val="0C234B"/>
              </a:solidFill>
            </a:endParaRPr>
          </a:p>
        </p:txBody>
      </p:sp>
      <p:graphicFrame>
        <p:nvGraphicFramePr>
          <p:cNvPr id="5" name="Table 4">
            <a:extLst>
              <a:ext uri="{FF2B5EF4-FFF2-40B4-BE49-F238E27FC236}">
                <a16:creationId xmlns:a16="http://schemas.microsoft.com/office/drawing/2014/main" id="{87BB4C69-6AE1-4F75-AC50-CC6F0B8B9591}"/>
              </a:ext>
            </a:extLst>
          </p:cNvPr>
          <p:cNvGraphicFramePr>
            <a:graphicFrameLocks noGrp="1"/>
          </p:cNvGraphicFramePr>
          <p:nvPr>
            <p:extLst>
              <p:ext uri="{D42A27DB-BD31-4B8C-83A1-F6EECF244321}">
                <p14:modId xmlns:p14="http://schemas.microsoft.com/office/powerpoint/2010/main" val="106790107"/>
              </p:ext>
            </p:extLst>
          </p:nvPr>
        </p:nvGraphicFramePr>
        <p:xfrm>
          <a:off x="2091788" y="3455669"/>
          <a:ext cx="4622800" cy="2097089"/>
        </p:xfrm>
        <a:graphic>
          <a:graphicData uri="http://schemas.openxmlformats.org/drawingml/2006/table">
            <a:tbl>
              <a:tblPr firstRow="1" firstCol="1" bandRow="1">
                <a:tableStyleId>{5C22544A-7EE6-4342-B048-85BDC9FD1C3A}</a:tableStyleId>
              </a:tblPr>
              <a:tblGrid>
                <a:gridCol w="2625725">
                  <a:extLst>
                    <a:ext uri="{9D8B030D-6E8A-4147-A177-3AD203B41FA5}">
                      <a16:colId xmlns:a16="http://schemas.microsoft.com/office/drawing/2014/main" val="927075434"/>
                    </a:ext>
                  </a:extLst>
                </a:gridCol>
                <a:gridCol w="400050">
                  <a:extLst>
                    <a:ext uri="{9D8B030D-6E8A-4147-A177-3AD203B41FA5}">
                      <a16:colId xmlns:a16="http://schemas.microsoft.com/office/drawing/2014/main" val="1518047312"/>
                    </a:ext>
                  </a:extLst>
                </a:gridCol>
                <a:gridCol w="400050">
                  <a:extLst>
                    <a:ext uri="{9D8B030D-6E8A-4147-A177-3AD203B41FA5}">
                      <a16:colId xmlns:a16="http://schemas.microsoft.com/office/drawing/2014/main" val="604346211"/>
                    </a:ext>
                  </a:extLst>
                </a:gridCol>
                <a:gridCol w="400050">
                  <a:extLst>
                    <a:ext uri="{9D8B030D-6E8A-4147-A177-3AD203B41FA5}">
                      <a16:colId xmlns:a16="http://schemas.microsoft.com/office/drawing/2014/main" val="2458725656"/>
                    </a:ext>
                  </a:extLst>
                </a:gridCol>
                <a:gridCol w="400050">
                  <a:extLst>
                    <a:ext uri="{9D8B030D-6E8A-4147-A177-3AD203B41FA5}">
                      <a16:colId xmlns:a16="http://schemas.microsoft.com/office/drawing/2014/main" val="1323986809"/>
                    </a:ext>
                  </a:extLst>
                </a:gridCol>
                <a:gridCol w="396875">
                  <a:extLst>
                    <a:ext uri="{9D8B030D-6E8A-4147-A177-3AD203B41FA5}">
                      <a16:colId xmlns:a16="http://schemas.microsoft.com/office/drawing/2014/main" val="3173396365"/>
                    </a:ext>
                  </a:extLst>
                </a:gridCol>
              </a:tblGrid>
              <a:tr h="0">
                <a:tc>
                  <a:txBody>
                    <a:bodyPr/>
                    <a:lstStyle/>
                    <a:p>
                      <a:pPr marL="0" marR="0">
                        <a:lnSpc>
                          <a:spcPct val="107000"/>
                        </a:lnSpc>
                        <a:spcBef>
                          <a:spcPts val="0"/>
                        </a:spcBef>
                        <a:spcAft>
                          <a:spcPts val="0"/>
                        </a:spcAft>
                      </a:pPr>
                      <a:r>
                        <a:rPr lang="en-US" sz="1100">
                          <a:effectLst/>
                        </a:rPr>
                        <a:t>Experience real university learning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4151467"/>
                  </a:ext>
                </a:extLst>
              </a:tr>
              <a:tr h="0">
                <a:tc>
                  <a:txBody>
                    <a:bodyPr/>
                    <a:lstStyle/>
                    <a:p>
                      <a:pPr marL="0" marR="0">
                        <a:lnSpc>
                          <a:spcPct val="107000"/>
                        </a:lnSpc>
                        <a:spcBef>
                          <a:spcPts val="0"/>
                        </a:spcBef>
                        <a:spcAft>
                          <a:spcPts val="0"/>
                        </a:spcAft>
                      </a:pPr>
                      <a:r>
                        <a:rPr lang="en-US" sz="1100">
                          <a:effectLst/>
                        </a:rPr>
                        <a:t>Learn what jobs and job skills will be needed in the future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2995139"/>
                  </a:ext>
                </a:extLst>
              </a:tr>
              <a:tr h="0">
                <a:tc>
                  <a:txBody>
                    <a:bodyPr/>
                    <a:lstStyle/>
                    <a:p>
                      <a:pPr marL="0" marR="0">
                        <a:lnSpc>
                          <a:spcPct val="107000"/>
                        </a:lnSpc>
                        <a:spcBef>
                          <a:spcPts val="0"/>
                        </a:spcBef>
                        <a:spcAft>
                          <a:spcPts val="0"/>
                        </a:spcAft>
                      </a:pPr>
                      <a:r>
                        <a:rPr lang="en-US" sz="1100">
                          <a:effectLst/>
                        </a:rPr>
                        <a:t>Learn how to plan a community service project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1772834"/>
                  </a:ext>
                </a:extLst>
              </a:tr>
              <a:tr h="0">
                <a:tc>
                  <a:txBody>
                    <a:bodyPr/>
                    <a:lstStyle/>
                    <a:p>
                      <a:pPr marL="0" marR="0">
                        <a:lnSpc>
                          <a:spcPct val="107000"/>
                        </a:lnSpc>
                        <a:spcBef>
                          <a:spcPts val="0"/>
                        </a:spcBef>
                        <a:spcAft>
                          <a:spcPts val="0"/>
                        </a:spcAft>
                      </a:pPr>
                      <a:r>
                        <a:rPr lang="en-US" sz="1100">
                          <a:effectLst/>
                        </a:rPr>
                        <a:t>Understand how my interests and skills can be applied on campus, in a job, and in my community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7379641"/>
                  </a:ext>
                </a:extLst>
              </a:tr>
              <a:tr h="0">
                <a:tc>
                  <a:txBody>
                    <a:bodyPr/>
                    <a:lstStyle/>
                    <a:p>
                      <a:pPr marL="0" marR="0">
                        <a:lnSpc>
                          <a:spcPct val="107000"/>
                        </a:lnSpc>
                        <a:spcBef>
                          <a:spcPts val="0"/>
                        </a:spcBef>
                        <a:spcAft>
                          <a:spcPts val="0"/>
                        </a:spcAft>
                      </a:pPr>
                      <a:r>
                        <a:rPr lang="en-US" sz="1100">
                          <a:effectLst/>
                        </a:rPr>
                        <a:t>Network with other 4-H youth from across the state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3904725"/>
                  </a:ext>
                </a:extLst>
              </a:tr>
              <a:tr h="0">
                <a:tc>
                  <a:txBody>
                    <a:bodyPr/>
                    <a:lstStyle/>
                    <a:p>
                      <a:pPr marL="0" marR="0">
                        <a:lnSpc>
                          <a:spcPct val="107000"/>
                        </a:lnSpc>
                        <a:spcBef>
                          <a:spcPts val="0"/>
                        </a:spcBef>
                        <a:spcAft>
                          <a:spcPts val="0"/>
                        </a:spcAft>
                      </a:pPr>
                      <a:r>
                        <a:rPr lang="en-US" sz="1100">
                          <a:effectLst/>
                        </a:rPr>
                        <a:t>Network with influential adults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1951"/>
                  </a:ext>
                </a:extLst>
              </a:tr>
              <a:tr h="0">
                <a:tc>
                  <a:txBody>
                    <a:bodyPr/>
                    <a:lstStyle/>
                    <a:p>
                      <a:pPr marL="0" marR="0">
                        <a:lnSpc>
                          <a:spcPct val="107000"/>
                        </a:lnSpc>
                        <a:spcBef>
                          <a:spcPts val="0"/>
                        </a:spcBef>
                        <a:spcAft>
                          <a:spcPts val="0"/>
                        </a:spcAft>
                      </a:pPr>
                      <a:r>
                        <a:rPr lang="en-US" sz="1100">
                          <a:effectLst/>
                        </a:rPr>
                        <a:t>Have fun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3701434"/>
                  </a:ext>
                </a:extLst>
              </a:tr>
            </a:tbl>
          </a:graphicData>
        </a:graphic>
      </p:graphicFrame>
    </p:spTree>
    <p:extLst>
      <p:ext uri="{BB962C8B-B14F-4D97-AF65-F5344CB8AC3E}">
        <p14:creationId xmlns:p14="http://schemas.microsoft.com/office/powerpoint/2010/main" val="317995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04C-62A5-45C5-A70B-CD790DB5714B}"/>
              </a:ext>
            </a:extLst>
          </p:cNvPr>
          <p:cNvSpPr>
            <a:spLocks noGrp="1"/>
          </p:cNvSpPr>
          <p:nvPr>
            <p:ph type="ctrTitle"/>
          </p:nvPr>
        </p:nvSpPr>
        <p:spPr>
          <a:xfrm>
            <a:off x="685800" y="267285"/>
            <a:ext cx="7772400" cy="1470025"/>
          </a:xfrm>
        </p:spPr>
        <p:txBody>
          <a:bodyPr>
            <a:normAutofit/>
          </a:bodyPr>
          <a:lstStyle/>
          <a:p>
            <a:r>
              <a:rPr lang="en-US" dirty="0"/>
              <a:t>Example</a:t>
            </a:r>
          </a:p>
        </p:txBody>
      </p:sp>
      <p:cxnSp>
        <p:nvCxnSpPr>
          <p:cNvPr id="11" name="Straight Connector 10">
            <a:extLst>
              <a:ext uri="{FF2B5EF4-FFF2-40B4-BE49-F238E27FC236}">
                <a16:creationId xmlns:a16="http://schemas.microsoft.com/office/drawing/2014/main" id="{7004199D-7570-4147-A2F8-8840E8CB8F9B}"/>
              </a:ext>
            </a:extLst>
          </p:cNvPr>
          <p:cNvCxnSpPr/>
          <p:nvPr/>
        </p:nvCxnSpPr>
        <p:spPr>
          <a:xfrm flipH="1">
            <a:off x="4575175" y="2385364"/>
            <a:ext cx="6350" cy="2197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13E2136-E666-4171-B58C-151281E4DD8E}"/>
              </a:ext>
            </a:extLst>
          </p:cNvPr>
          <p:cNvCxnSpPr>
            <a:cxnSpLocks/>
          </p:cNvCxnSpPr>
          <p:nvPr/>
        </p:nvCxnSpPr>
        <p:spPr>
          <a:xfrm>
            <a:off x="3219743" y="3429000"/>
            <a:ext cx="27730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91277EF-9DE3-4E08-9CF0-0D9CE4620070}"/>
              </a:ext>
            </a:extLst>
          </p:cNvPr>
          <p:cNvCxnSpPr/>
          <p:nvPr/>
        </p:nvCxnSpPr>
        <p:spPr>
          <a:xfrm flipH="1">
            <a:off x="4568825" y="2330450"/>
            <a:ext cx="6350" cy="21971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1B1B822-30D5-42C2-AC4A-AABDD5CE5E4C}"/>
              </a:ext>
            </a:extLst>
          </p:cNvPr>
          <p:cNvSpPr txBox="1"/>
          <p:nvPr/>
        </p:nvSpPr>
        <p:spPr>
          <a:xfrm>
            <a:off x="1619543" y="1835519"/>
            <a:ext cx="1464456" cy="2862322"/>
          </a:xfrm>
          <a:prstGeom prst="rect">
            <a:avLst/>
          </a:prstGeom>
          <a:noFill/>
        </p:spPr>
        <p:txBody>
          <a:bodyPr wrap="square" rtlCol="0">
            <a:spAutoFit/>
          </a:bodyPr>
          <a:lstStyle/>
          <a:p>
            <a:r>
              <a:rPr lang="en-US" dirty="0"/>
              <a:t>Importance</a:t>
            </a:r>
          </a:p>
          <a:p>
            <a:r>
              <a:rPr lang="en-US" dirty="0"/>
              <a:t>5</a:t>
            </a:r>
          </a:p>
          <a:p>
            <a:endParaRPr lang="en-US" dirty="0"/>
          </a:p>
          <a:p>
            <a:r>
              <a:rPr lang="en-US" dirty="0"/>
              <a:t>4</a:t>
            </a:r>
          </a:p>
          <a:p>
            <a:endParaRPr lang="en-US" dirty="0"/>
          </a:p>
          <a:p>
            <a:r>
              <a:rPr lang="en-US" dirty="0"/>
              <a:t>3</a:t>
            </a:r>
          </a:p>
          <a:p>
            <a:endParaRPr lang="en-US" dirty="0"/>
          </a:p>
          <a:p>
            <a:r>
              <a:rPr lang="en-US" dirty="0"/>
              <a:t>2</a:t>
            </a:r>
          </a:p>
          <a:p>
            <a:endParaRPr lang="en-US" dirty="0"/>
          </a:p>
          <a:p>
            <a:r>
              <a:rPr lang="en-US" dirty="0"/>
              <a:t>1</a:t>
            </a:r>
          </a:p>
        </p:txBody>
      </p:sp>
      <p:sp>
        <p:nvSpPr>
          <p:cNvPr id="18" name="TextBox 17">
            <a:extLst>
              <a:ext uri="{FF2B5EF4-FFF2-40B4-BE49-F238E27FC236}">
                <a16:creationId xmlns:a16="http://schemas.microsoft.com/office/drawing/2014/main" id="{1D717FD7-E6DA-4C3B-8834-4CCA5507A407}"/>
              </a:ext>
            </a:extLst>
          </p:cNvPr>
          <p:cNvSpPr txBox="1"/>
          <p:nvPr/>
        </p:nvSpPr>
        <p:spPr>
          <a:xfrm>
            <a:off x="3530990" y="4796051"/>
            <a:ext cx="4120955" cy="369332"/>
          </a:xfrm>
          <a:prstGeom prst="rect">
            <a:avLst/>
          </a:prstGeom>
          <a:noFill/>
        </p:spPr>
        <p:txBody>
          <a:bodyPr wrap="square" rtlCol="0">
            <a:spAutoFit/>
          </a:bodyPr>
          <a:lstStyle/>
          <a:p>
            <a:r>
              <a:rPr lang="en-US" dirty="0"/>
              <a:t>1	2	3	 4	5	Performance </a:t>
            </a:r>
          </a:p>
        </p:txBody>
      </p:sp>
      <p:sp>
        <p:nvSpPr>
          <p:cNvPr id="3" name="TextBox 2">
            <a:extLst>
              <a:ext uri="{FF2B5EF4-FFF2-40B4-BE49-F238E27FC236}">
                <a16:creationId xmlns:a16="http://schemas.microsoft.com/office/drawing/2014/main" id="{C3EE1D22-810C-499B-88F2-A4BAD1E46AEE}"/>
              </a:ext>
            </a:extLst>
          </p:cNvPr>
          <p:cNvSpPr txBox="1"/>
          <p:nvPr/>
        </p:nvSpPr>
        <p:spPr>
          <a:xfrm>
            <a:off x="3348111" y="2560320"/>
            <a:ext cx="1078620" cy="646331"/>
          </a:xfrm>
          <a:prstGeom prst="rect">
            <a:avLst/>
          </a:prstGeom>
          <a:noFill/>
        </p:spPr>
        <p:txBody>
          <a:bodyPr wrap="square" rtlCol="0">
            <a:spAutoFit/>
          </a:bodyPr>
          <a:lstStyle/>
          <a:p>
            <a:r>
              <a:rPr lang="en-US" dirty="0"/>
              <a:t>Focus here</a:t>
            </a:r>
          </a:p>
        </p:txBody>
      </p:sp>
      <p:sp>
        <p:nvSpPr>
          <p:cNvPr id="6" name="TextBox 5">
            <a:extLst>
              <a:ext uri="{FF2B5EF4-FFF2-40B4-BE49-F238E27FC236}">
                <a16:creationId xmlns:a16="http://schemas.microsoft.com/office/drawing/2014/main" id="{6CD9B51A-BBB9-40C4-9FF4-800385FDE62E}"/>
              </a:ext>
            </a:extLst>
          </p:cNvPr>
          <p:cNvSpPr txBox="1"/>
          <p:nvPr/>
        </p:nvSpPr>
        <p:spPr>
          <a:xfrm flipH="1">
            <a:off x="4880755" y="2570628"/>
            <a:ext cx="1112081" cy="646331"/>
          </a:xfrm>
          <a:prstGeom prst="rect">
            <a:avLst/>
          </a:prstGeom>
          <a:noFill/>
        </p:spPr>
        <p:txBody>
          <a:bodyPr wrap="square" rtlCol="0">
            <a:spAutoFit/>
          </a:bodyPr>
          <a:lstStyle/>
          <a:p>
            <a:r>
              <a:rPr lang="en-US" dirty="0"/>
              <a:t>Keep it up</a:t>
            </a:r>
          </a:p>
        </p:txBody>
      </p:sp>
      <p:sp>
        <p:nvSpPr>
          <p:cNvPr id="14" name="Subtitle 13">
            <a:extLst>
              <a:ext uri="{FF2B5EF4-FFF2-40B4-BE49-F238E27FC236}">
                <a16:creationId xmlns:a16="http://schemas.microsoft.com/office/drawing/2014/main" id="{564A8DD1-A98F-4967-A1C1-0C0B4A4584C4}"/>
              </a:ext>
            </a:extLst>
          </p:cNvPr>
          <p:cNvSpPr txBox="1">
            <a:spLocks noGrp="1"/>
          </p:cNvSpPr>
          <p:nvPr>
            <p:ph type="subTitle" idx="1"/>
          </p:nvPr>
        </p:nvSpPr>
        <p:spPr>
          <a:xfrm flipH="1">
            <a:off x="1371600" y="1463675"/>
            <a:ext cx="6400800" cy="369332"/>
          </a:xfrm>
          <a:prstGeom prst="rect">
            <a:avLst/>
          </a:prstGeom>
          <a:noFill/>
        </p:spPr>
        <p:txBody>
          <a:bodyPr wrap="square" rtlCol="0">
            <a:spAutoFit/>
          </a:bodyPr>
          <a:lstStyle/>
          <a:p>
            <a:r>
              <a:rPr lang="en-US" dirty="0">
                <a:solidFill>
                  <a:srgbClr val="002060"/>
                </a:solidFill>
              </a:rPr>
              <a:t>Results</a:t>
            </a:r>
          </a:p>
        </p:txBody>
      </p:sp>
      <p:sp>
        <p:nvSpPr>
          <p:cNvPr id="15" name="TextBox 14">
            <a:extLst>
              <a:ext uri="{FF2B5EF4-FFF2-40B4-BE49-F238E27FC236}">
                <a16:creationId xmlns:a16="http://schemas.microsoft.com/office/drawing/2014/main" id="{0DE4F18E-B8AA-4FFC-827F-923516D5B36E}"/>
              </a:ext>
            </a:extLst>
          </p:cNvPr>
          <p:cNvSpPr txBox="1"/>
          <p:nvPr/>
        </p:nvSpPr>
        <p:spPr>
          <a:xfrm>
            <a:off x="4924477" y="3711229"/>
            <a:ext cx="1078620" cy="369332"/>
          </a:xfrm>
          <a:prstGeom prst="rect">
            <a:avLst/>
          </a:prstGeom>
          <a:noFill/>
        </p:spPr>
        <p:txBody>
          <a:bodyPr wrap="square" rtlCol="0">
            <a:spAutoFit/>
          </a:bodyPr>
          <a:lstStyle/>
          <a:p>
            <a:r>
              <a:rPr lang="en-US" dirty="0"/>
              <a:t>Overkill </a:t>
            </a:r>
          </a:p>
        </p:txBody>
      </p:sp>
      <p:sp>
        <p:nvSpPr>
          <p:cNvPr id="19" name="TextBox 18">
            <a:extLst>
              <a:ext uri="{FF2B5EF4-FFF2-40B4-BE49-F238E27FC236}">
                <a16:creationId xmlns:a16="http://schemas.microsoft.com/office/drawing/2014/main" id="{F95A8BCD-0D2A-4F4B-B272-2525AEE8C1E5}"/>
              </a:ext>
            </a:extLst>
          </p:cNvPr>
          <p:cNvSpPr txBox="1"/>
          <p:nvPr/>
        </p:nvSpPr>
        <p:spPr>
          <a:xfrm>
            <a:off x="3354974" y="3711229"/>
            <a:ext cx="1078620" cy="646331"/>
          </a:xfrm>
          <a:prstGeom prst="rect">
            <a:avLst/>
          </a:prstGeom>
          <a:noFill/>
        </p:spPr>
        <p:txBody>
          <a:bodyPr wrap="square" rtlCol="0">
            <a:spAutoFit/>
          </a:bodyPr>
          <a:lstStyle/>
          <a:p>
            <a:r>
              <a:rPr lang="en-US" dirty="0"/>
              <a:t>Consider revising </a:t>
            </a:r>
          </a:p>
        </p:txBody>
      </p:sp>
    </p:spTree>
    <p:extLst>
      <p:ext uri="{BB962C8B-B14F-4D97-AF65-F5344CB8AC3E}">
        <p14:creationId xmlns:p14="http://schemas.microsoft.com/office/powerpoint/2010/main" val="405503051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a_tmplt_white_standard_4" id="{B80673B2-7A4B-2443-A029-6CE88C130AB0}" vid="{C92A21FF-1FD1-1141-B781-B81948CBD1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692</Words>
  <Application>Microsoft Office PowerPoint</Application>
  <PresentationFormat>On-screen Show (4:3)</PresentationFormat>
  <Paragraphs>232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Courier New</vt:lpstr>
      <vt:lpstr>Times New Roman</vt:lpstr>
      <vt:lpstr>Verdana</vt:lpstr>
      <vt:lpstr>Custom Design</vt:lpstr>
      <vt:lpstr>Program Evaluation for Development  </vt:lpstr>
      <vt:lpstr>Background</vt:lpstr>
      <vt:lpstr>Program Evaluation Components</vt:lpstr>
      <vt:lpstr>Outcomes</vt:lpstr>
      <vt:lpstr>Intentions </vt:lpstr>
      <vt:lpstr>Audience</vt:lpstr>
      <vt:lpstr>Problem 1 Participant/Planner  Misalignment</vt:lpstr>
      <vt:lpstr>Example </vt:lpstr>
      <vt:lpstr>Example</vt:lpstr>
      <vt:lpstr>Problem 2 Justifying Staff Time </vt:lpstr>
      <vt:lpstr>Example</vt:lpstr>
      <vt:lpstr>Problem 3 Participant Satisfaction</vt:lpstr>
      <vt:lpstr>Example</vt:lpstr>
      <vt:lpstr>Problem 4 Meeting Objectives</vt:lpstr>
      <vt:lpstr>Example</vt:lpstr>
      <vt:lpstr>Problem 5 Multiple Perspectives</vt:lpstr>
      <vt:lpstr>Example</vt:lpstr>
      <vt:lpstr>Problem 6 Lack of storytelling  </vt:lpstr>
      <vt:lpstr>Others?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Arizona 4-H: A Framework</dc:title>
  <dc:creator>Elliott-Engel, Jeremy - (elliottengelj)</dc:creator>
  <cp:lastModifiedBy>Morris, Nicholas Adolfo - (nmorris6)</cp:lastModifiedBy>
  <cp:revision>81</cp:revision>
  <dcterms:created xsi:type="dcterms:W3CDTF">2019-02-05T20:53:26Z</dcterms:created>
  <dcterms:modified xsi:type="dcterms:W3CDTF">2019-08-07T15:46:20Z</dcterms:modified>
</cp:coreProperties>
</file>