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80" r:id="rId5"/>
    <p:sldId id="272" r:id="rId6"/>
    <p:sldId id="261" r:id="rId7"/>
    <p:sldId id="265" r:id="rId8"/>
    <p:sldId id="279" r:id="rId9"/>
    <p:sldId id="281" r:id="rId10"/>
    <p:sldId id="282" r:id="rId11"/>
    <p:sldId id="283" r:id="rId12"/>
    <p:sldId id="275" r:id="rId13"/>
    <p:sldId id="287" r:id="rId14"/>
    <p:sldId id="288" r:id="rId15"/>
    <p:sldId id="284" r:id="rId16"/>
    <p:sldId id="278" r:id="rId17"/>
    <p:sldId id="285" r:id="rId18"/>
    <p:sldId id="2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F229-3696-43B0-9E3A-1B3D7FE5683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E40B-4069-446B-86CD-2DD5B2355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5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IDC – rates</a:t>
            </a:r>
            <a:r>
              <a:rPr lang="en-US" baseline="0" dirty="0" smtClean="0"/>
              <a:t> over 10% can be allowed, and additional amount over 10% can count as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E40B-4069-446B-86CD-2DD5B2355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AC312-C152-45BA-93E3-B682844B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AB417-3614-4658-BBB4-1FE3E869E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5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F5D8B-3042-43D6-946C-96084F924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665F0-6A72-42DD-84B0-5B84CE8FC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4BBEB72-1D3F-44A6-A19B-C5267B51E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1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B7842-52D3-49D2-B7A7-F765926D2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D3E3E-40E4-40DE-B57E-86DCE14E9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0BC09-2EF9-456A-9037-BF0F36BA1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3C3AC3-4F93-42A3-AC2F-C8C2722E4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7769" y="6418086"/>
            <a:ext cx="1239261" cy="365125"/>
          </a:xfrm>
        </p:spPr>
        <p:txBody>
          <a:bodyPr/>
          <a:lstStyle>
            <a:lvl1pPr algn="l">
              <a:defRPr/>
            </a:lvl1pPr>
          </a:lstStyle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2309A2-26F4-4E75-B742-0B8E04E5D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05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113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3498" y="6459785"/>
            <a:ext cx="1078761" cy="365125"/>
          </a:xfrm>
        </p:spPr>
        <p:txBody>
          <a:bodyPr/>
          <a:lstStyle/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43ADC4-3A8D-4335-887D-AED56CAF8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" y="5536923"/>
            <a:ext cx="1115645" cy="1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C7F9FF-1F6B-4750-816D-8FACCB0DA2D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60DBC-4FAC-4395-9D94-9666F9536B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2F25-9B36-48F0-88C4-656E6D04D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Invasive Plants and Wildfire </a:t>
            </a:r>
            <a:r>
              <a:rPr lang="en-US" dirty="0" smtClean="0"/>
              <a:t>in </a:t>
            </a:r>
            <a:r>
              <a:rPr lang="en-US" dirty="0" smtClean="0"/>
              <a:t>Arizona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B465-89EB-470D-A9EF-739C5AAD4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Willie sommers – invasive plant program coordinator</a:t>
            </a:r>
          </a:p>
          <a:p>
            <a:r>
              <a:rPr lang="en-US" i="1" dirty="0" smtClean="0"/>
              <a:t>October 8, 2020</a:t>
            </a:r>
          </a:p>
        </p:txBody>
      </p:sp>
    </p:spTree>
    <p:extLst>
      <p:ext uri="{BB962C8B-B14F-4D97-AF65-F5344CB8AC3E}">
        <p14:creationId xmlns:p14="http://schemas.microsoft.com/office/powerpoint/2010/main" val="3839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First line of defense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Lands not presently infested can be prioritized – Do we currently think about this?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Education – Desert Defenders program in the Phoenix area; Invasive Plants Ranger Program in the Flagstaff area; </a:t>
            </a:r>
            <a:r>
              <a:rPr lang="en-US" dirty="0" smtClean="0"/>
              <a:t>Sonoran Desert Weedwackers in Tucson; info </a:t>
            </a:r>
            <a:r>
              <a:rPr lang="en-US" dirty="0" smtClean="0"/>
              <a:t>graphics and other means of improving public awareness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Regulation – State-listed Noxious Weeds and associated restrictions per the Arizona Department of Agriculture (Class A, B and C Noxious Weeds); list updated in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28825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949487"/>
            <a:ext cx="4938712" cy="381627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u="sng" dirty="0" smtClean="0"/>
              <a:t>Early</a:t>
            </a:r>
            <a:r>
              <a:rPr lang="en-US" dirty="0" smtClean="0"/>
              <a:t> detection is key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Proper </a:t>
            </a:r>
            <a:r>
              <a:rPr lang="en-US" dirty="0" smtClean="0"/>
              <a:t>identification – especially true for plants like thistles – is it a native wildflower or a non-native noxious weed?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Timely reporting </a:t>
            </a:r>
            <a:r>
              <a:rPr lang="en-US" dirty="0" smtClean="0"/>
              <a:t>and mapping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Can the invasive plant be removed when it’s initially detected</a:t>
            </a:r>
            <a:r>
              <a:rPr lang="en-US" dirty="0" smtClean="0"/>
              <a:t>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EDRR – early detection, rapid response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</a:t>
            </a:r>
            <a:r>
              <a:rPr lang="en-US" dirty="0" smtClean="0"/>
              <a:t>(control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Four step process for fire fighters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Rapid response – also called ‘initial attack’ (IA) in the fire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Size-up </a:t>
            </a:r>
            <a:r>
              <a:rPr lang="en-US" dirty="0" smtClean="0"/>
              <a:t>– </a:t>
            </a:r>
            <a:r>
              <a:rPr lang="en-US" dirty="0" smtClean="0"/>
              <a:t>developing the best plan of attack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Containment – stopping further spread, knowing the direction of spread, and putting out spot fires outside of a containment zone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Mop-up – find and extinguish every live ember in a containment zone.  In the weeds world, this means eradication of every plant or every seed.  This could take a few days on a wildfire but a few years on a noxious weed infestation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(control)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Rapid response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62" y="2582863"/>
            <a:ext cx="3878113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Containment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582863"/>
            <a:ext cx="4504266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weeds (containment)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59" y="1846263"/>
            <a:ext cx="8583007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80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5312"/>
            <a:ext cx="10058400" cy="1450757"/>
          </a:xfrm>
        </p:spPr>
        <p:txBody>
          <a:bodyPr/>
          <a:lstStyle/>
          <a:p>
            <a:r>
              <a:rPr lang="en-US" dirty="0" smtClean="0"/>
              <a:t>Revegetation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Active vs. passive revegetation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Reseeding or container stock, </a:t>
            </a:r>
            <a:r>
              <a:rPr lang="en-US" dirty="0" smtClean="0"/>
              <a:t>use of tall </a:t>
            </a:r>
            <a:r>
              <a:rPr lang="en-US" dirty="0" smtClean="0"/>
              <a:t>pot </a:t>
            </a:r>
            <a:r>
              <a:rPr lang="en-US" dirty="0" smtClean="0"/>
              <a:t>plants to improve establishment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Irrigation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Herbivory </a:t>
            </a:r>
            <a:r>
              <a:rPr lang="en-US" dirty="0" smtClean="0"/>
              <a:t>protection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Secondary weed control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Climate change 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Genetic variability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8238" y="5859902"/>
            <a:ext cx="543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courtesy of Yuma Crossing National Heritage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 prevention </a:t>
            </a:r>
            <a:r>
              <a:rPr lang="en-US" dirty="0" smtClean="0"/>
              <a:t>– </a:t>
            </a:r>
            <a:r>
              <a:rPr lang="en-US" dirty="0" smtClean="0"/>
              <a:t>fuels reduction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Wildfire prevention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Fuels reduction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Protect critical infrastructure (e.g., bridges)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Values at risk – communities, homes, utility corridors, water supplies, sensitive wildlife habitat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Defensible space – reduces fire danger when wildfire 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Zone 1 = 30 feet of lean, clean and green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Zone 2 = 100 feet of reduced fuel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6" y="2582863"/>
            <a:ext cx="4504266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5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invaders – fuel for wildfire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9" y="1846263"/>
            <a:ext cx="311027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Biggest offenders are:</a:t>
            </a:r>
          </a:p>
          <a:p>
            <a:r>
              <a:rPr lang="en-US" dirty="0" err="1" smtClean="0"/>
              <a:t>Stinknet</a:t>
            </a:r>
            <a:r>
              <a:rPr lang="en-US" dirty="0" smtClean="0"/>
              <a:t> (</a:t>
            </a:r>
            <a:r>
              <a:rPr lang="en-US" i="1" dirty="0" err="1" smtClean="0"/>
              <a:t>Oncosiphon</a:t>
            </a:r>
            <a:r>
              <a:rPr lang="en-US" i="1" dirty="0" smtClean="0"/>
              <a:t> </a:t>
            </a:r>
            <a:r>
              <a:rPr lang="en-US" i="1" dirty="0" err="1" smtClean="0"/>
              <a:t>piluliferum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Saltcedar</a:t>
            </a:r>
            <a:r>
              <a:rPr lang="en-US" dirty="0" smtClean="0"/>
              <a:t> (</a:t>
            </a:r>
            <a:r>
              <a:rPr lang="en-US" i="1" dirty="0" err="1" smtClean="0"/>
              <a:t>Tamarix</a:t>
            </a:r>
            <a:r>
              <a:rPr lang="en-US" dirty="0" smtClean="0"/>
              <a:t> spp.)</a:t>
            </a:r>
          </a:p>
          <a:p>
            <a:r>
              <a:rPr lang="en-US" dirty="0" smtClean="0"/>
              <a:t>Malta </a:t>
            </a:r>
            <a:r>
              <a:rPr lang="en-US" dirty="0" err="1" smtClean="0"/>
              <a:t>starthistle</a:t>
            </a:r>
            <a:r>
              <a:rPr lang="en-US" dirty="0" smtClean="0"/>
              <a:t> (</a:t>
            </a:r>
            <a:r>
              <a:rPr lang="en-US" i="1" dirty="0" err="1" smtClean="0"/>
              <a:t>Centaurea</a:t>
            </a:r>
            <a:r>
              <a:rPr lang="en-US" i="1" dirty="0" smtClean="0"/>
              <a:t> </a:t>
            </a:r>
            <a:r>
              <a:rPr lang="en-US" i="1" dirty="0" err="1" smtClean="0"/>
              <a:t>melitensis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Buffelgrass</a:t>
            </a:r>
            <a:r>
              <a:rPr lang="en-US" dirty="0" smtClean="0"/>
              <a:t> (</a:t>
            </a:r>
            <a:r>
              <a:rPr lang="en-US" i="1" dirty="0" err="1" smtClean="0"/>
              <a:t>Penisetum</a:t>
            </a:r>
            <a:r>
              <a:rPr lang="en-US" i="1" dirty="0" smtClean="0"/>
              <a:t> </a:t>
            </a:r>
            <a:r>
              <a:rPr lang="en-US" i="1" dirty="0" err="1" smtClean="0"/>
              <a:t>ciliare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Fountain grass (</a:t>
            </a:r>
            <a:r>
              <a:rPr lang="en-US" i="1" dirty="0" err="1" smtClean="0"/>
              <a:t>Penisetum</a:t>
            </a:r>
            <a:r>
              <a:rPr lang="en-US" i="1" dirty="0" smtClean="0"/>
              <a:t> </a:t>
            </a:r>
            <a:r>
              <a:rPr lang="en-US" i="1" dirty="0" err="1" smtClean="0"/>
              <a:t>setaceum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 brome (</a:t>
            </a:r>
            <a:r>
              <a:rPr lang="en-US" i="1" dirty="0" err="1" smtClean="0"/>
              <a:t>Bromus</a:t>
            </a:r>
            <a:r>
              <a:rPr lang="en-US" i="1" dirty="0" smtClean="0"/>
              <a:t> </a:t>
            </a:r>
            <a:r>
              <a:rPr lang="en-US" i="1" dirty="0" err="1" smtClean="0"/>
              <a:t>rubens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Sahara mustard (</a:t>
            </a:r>
            <a:r>
              <a:rPr lang="en-US" i="1" dirty="0" smtClean="0"/>
              <a:t>Brassica </a:t>
            </a:r>
            <a:r>
              <a:rPr lang="en-US" i="1" dirty="0" err="1" smtClean="0"/>
              <a:t>tournefortii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Mediterranean grass (</a:t>
            </a:r>
            <a:r>
              <a:rPr lang="en-US" i="1" dirty="0" err="1" smtClean="0"/>
              <a:t>Schismus</a:t>
            </a:r>
            <a:r>
              <a:rPr lang="en-US" i="1" dirty="0" smtClean="0"/>
              <a:t> barbatus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0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post-fire?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4" y="1846263"/>
            <a:ext cx="310846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California Native Plant Society – Fire Recovery Guide (2019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Erosion evaluation: slope erosion and drainage erosion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Vegetation recovery evaluation: degree </a:t>
            </a:r>
            <a:r>
              <a:rPr lang="en-US" dirty="0" smtClean="0"/>
              <a:t>of </a:t>
            </a:r>
            <a:r>
              <a:rPr lang="en-US" dirty="0" smtClean="0"/>
              <a:t>severity and biomass consumption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Post-fire checklist for land care (landowners)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1" dirty="0" smtClean="0"/>
              <a:t>Be patient.  Lands have recovered many times after wildfires.  Once human-made debris is removed, the land will heal on its own in most cases.  It just needs time.</a:t>
            </a:r>
          </a:p>
        </p:txBody>
      </p:sp>
    </p:spTree>
    <p:extLst>
      <p:ext uri="{BB962C8B-B14F-4D97-AF65-F5344CB8AC3E}">
        <p14:creationId xmlns:p14="http://schemas.microsoft.com/office/powerpoint/2010/main" val="14406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7894"/>
            <a:ext cx="10058400" cy="1450757"/>
          </a:xfrm>
        </p:spPr>
        <p:txBody>
          <a:bodyPr/>
          <a:lstStyle/>
          <a:p>
            <a:r>
              <a:rPr lang="en-US" dirty="0" smtClean="0"/>
              <a:t>Opportunities for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Citizen science and </a:t>
            </a:r>
            <a:r>
              <a:rPr lang="en-US" dirty="0" smtClean="0"/>
              <a:t>volunteers help with prevention and EDRR / reporting / mapping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Fuel </a:t>
            </a:r>
            <a:r>
              <a:rPr lang="en-US" dirty="0" smtClean="0"/>
              <a:t>breaks &amp; prescribed </a:t>
            </a:r>
            <a:r>
              <a:rPr lang="en-US" dirty="0" smtClean="0"/>
              <a:t>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Managing fire for resource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Digging in and protecting special places (e.g., </a:t>
            </a:r>
            <a:r>
              <a:rPr lang="en-US" dirty="0" err="1" smtClean="0"/>
              <a:t>Aravaipa</a:t>
            </a:r>
            <a:r>
              <a:rPr lang="en-US" dirty="0" smtClean="0"/>
              <a:t> Canyon)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Fire recovery guide for Arizona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Applying wildfire concepts to IPG projects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Commitment and </a:t>
            </a:r>
            <a:r>
              <a:rPr lang="en-US" dirty="0" smtClean="0"/>
              <a:t>dedication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8238" y="5801934"/>
            <a:ext cx="49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courtesy of the Arizona Wilderness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Invasive Plant Grant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Weeds as a ‘biological wildfire’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Wildfire prevention through fuels reduction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What to do post fire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Opportunities for the future 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7280" y="1845734"/>
            <a:ext cx="6316345" cy="829945"/>
            <a:chOff x="1141" y="257"/>
            <a:chExt cx="9947" cy="1307"/>
          </a:xfrm>
        </p:grpSpPr>
        <p:pic>
          <p:nvPicPr>
            <p:cNvPr id="5" name="Picture 4" descr="þÿ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" y="274"/>
              <a:ext cx="9915" cy="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41" y="257"/>
              <a:ext cx="9947" cy="130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5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dirty="0" smtClean="0"/>
              <a:t>plant </a:t>
            </a:r>
            <a:r>
              <a:rPr lang="en-US" dirty="0"/>
              <a:t>g</a:t>
            </a:r>
            <a:r>
              <a:rPr lang="en-US" dirty="0" smtClean="0"/>
              <a:t>rant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Addition of state funds…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 2019, per ARS 37-1309, the </a:t>
            </a:r>
            <a:r>
              <a:rPr lang="en-US" b="1" i="1" dirty="0" smtClean="0"/>
              <a:t>nonnative vegetation species eradication fund </a:t>
            </a:r>
            <a:r>
              <a:rPr lang="en-US" dirty="0" smtClean="0"/>
              <a:t>was established consisting of legislative appropriations for DFFM to provide 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For the 2019 grant cycle, there was $2M available for invasive plant projects; 11 projects were funded and have begun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For the 2020 grant cycle and beyond, there will be $1M available each year through 2029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5438" y="5977891"/>
            <a:ext cx="370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reed (</a:t>
            </a:r>
            <a:r>
              <a:rPr lang="en-US" i="1" dirty="0" err="1" smtClean="0"/>
              <a:t>Arundo</a:t>
            </a:r>
            <a:r>
              <a:rPr lang="en-US" i="1" dirty="0" smtClean="0"/>
              <a:t> </a:t>
            </a:r>
            <a:r>
              <a:rPr lang="en-US" i="1" dirty="0" err="1" smtClean="0"/>
              <a:t>donax</a:t>
            </a:r>
            <a:r>
              <a:rPr lang="en-US" dirty="0" smtClean="0"/>
              <a:t>) in Marana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2019 IPG projects now underway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Primary target species:</a:t>
            </a:r>
          </a:p>
          <a:p>
            <a:r>
              <a:rPr lang="en-US" sz="1800" dirty="0" err="1" smtClean="0"/>
              <a:t>Saltcedar</a:t>
            </a:r>
            <a:r>
              <a:rPr lang="en-US" sz="1800" dirty="0" smtClean="0"/>
              <a:t> (5 projects)</a:t>
            </a:r>
          </a:p>
          <a:p>
            <a:r>
              <a:rPr lang="en-US" sz="1800" dirty="0" err="1" smtClean="0"/>
              <a:t>Buffelgrass</a:t>
            </a:r>
            <a:r>
              <a:rPr lang="en-US" sz="1800" dirty="0" smtClean="0"/>
              <a:t> (2 projects)</a:t>
            </a:r>
          </a:p>
          <a:p>
            <a:r>
              <a:rPr lang="en-US" sz="1800" dirty="0" err="1" smtClean="0"/>
              <a:t>Johnsongrass</a:t>
            </a:r>
            <a:r>
              <a:rPr lang="en-US" sz="1800" dirty="0" smtClean="0"/>
              <a:t> (1 project)</a:t>
            </a:r>
          </a:p>
          <a:p>
            <a:r>
              <a:rPr lang="en-US" sz="1800" dirty="0" smtClean="0"/>
              <a:t>Other targets </a:t>
            </a:r>
            <a:r>
              <a:rPr lang="en-US" sz="1800" dirty="0" smtClean="0"/>
              <a:t>– Diffuse knapweed, giant reed, oleander</a:t>
            </a:r>
            <a:r>
              <a:rPr lang="en-US" sz="1800" dirty="0" smtClean="0"/>
              <a:t>, </a:t>
            </a:r>
            <a:r>
              <a:rPr lang="en-US" sz="1800" dirty="0" err="1" smtClean="0"/>
              <a:t>stinknet</a:t>
            </a:r>
            <a:r>
              <a:rPr lang="en-US" sz="1800" dirty="0" smtClean="0"/>
              <a:t>, </a:t>
            </a:r>
            <a:r>
              <a:rPr lang="en-US" sz="1800" dirty="0" smtClean="0"/>
              <a:t>yellow bluestem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47" y="731838"/>
            <a:ext cx="4996028" cy="557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8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criteria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43566"/>
              </p:ext>
            </p:extLst>
          </p:nvPr>
        </p:nvGraphicFramePr>
        <p:xfrm>
          <a:off x="1096963" y="1846263"/>
          <a:ext cx="743743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8440600"/>
                    </a:ext>
                  </a:extLst>
                </a:gridCol>
                <a:gridCol w="4084637">
                  <a:extLst>
                    <a:ext uri="{9D8B030D-6E8A-4147-A177-3AD203B41FA5}">
                      <a16:colId xmlns:a16="http://schemas.microsoft.com/office/drawing/2014/main" val="4171310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IPG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 grant</a:t>
                      </a:r>
                      <a:r>
                        <a:rPr lang="en-US" baseline="0" dirty="0" smtClean="0"/>
                        <a:t> cycle (completed)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0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Funds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$970,000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5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Riparian areas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8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of 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1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3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8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Grant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$10,000 - $300,000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27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Eligible costs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Invasive plant removal/treatment,</a:t>
                      </a:r>
                      <a:r>
                        <a:rPr lang="en-US" baseline="0" dirty="0" smtClean="0"/>
                        <a:t> revegetation </a:t>
                      </a:r>
                      <a:r>
                        <a:rPr lang="en-US" baseline="0" dirty="0" smtClean="0"/>
                        <a:t>with </a:t>
                      </a:r>
                      <a:r>
                        <a:rPr lang="en-US" baseline="0" dirty="0" smtClean="0"/>
                        <a:t>native plants, maintenance, monitoring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5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Eligible</a:t>
                      </a:r>
                      <a:r>
                        <a:rPr lang="en-US" baseline="0" dirty="0" smtClean="0"/>
                        <a:t> applicants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r>
                        <a:rPr lang="en-US" baseline="0" dirty="0" smtClean="0"/>
                        <a:t> government, state agencies, non profit organizations, Tribes, universities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80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IPG </a:t>
            </a:r>
            <a:r>
              <a:rPr lang="en-US" dirty="0" smtClean="0"/>
              <a:t>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99489"/>
              </p:ext>
            </p:extLst>
          </p:nvPr>
        </p:nvGraphicFramePr>
        <p:xfrm>
          <a:off x="1302588" y="1846263"/>
          <a:ext cx="8764521" cy="37023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86829">
                  <a:extLst>
                    <a:ext uri="{9D8B030D-6E8A-4147-A177-3AD203B41FA5}">
                      <a16:colId xmlns:a16="http://schemas.microsoft.com/office/drawing/2014/main" val="56682157"/>
                    </a:ext>
                  </a:extLst>
                </a:gridCol>
                <a:gridCol w="3295126">
                  <a:extLst>
                    <a:ext uri="{9D8B030D-6E8A-4147-A177-3AD203B41FA5}">
                      <a16:colId xmlns:a16="http://schemas.microsoft.com/office/drawing/2014/main" val="4279438543"/>
                    </a:ext>
                  </a:extLst>
                </a:gridCol>
                <a:gridCol w="2182566">
                  <a:extLst>
                    <a:ext uri="{9D8B030D-6E8A-4147-A177-3AD203B41FA5}">
                      <a16:colId xmlns:a16="http://schemas.microsoft.com/office/drawing/2014/main" val="1701351282"/>
                    </a:ext>
                  </a:extLst>
                </a:gridCol>
              </a:tblGrid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Grantee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 / Target</a:t>
                      </a:r>
                      <a:r>
                        <a:rPr lang="en-US" sz="1600" baseline="0" dirty="0" smtClean="0"/>
                        <a:t> species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Grant</a:t>
                      </a:r>
                      <a:r>
                        <a:rPr lang="en-US" sz="1600" baseline="0" dirty="0" smtClean="0"/>
                        <a:t> award amount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14552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</a:t>
                      </a:r>
                      <a:r>
                        <a:rPr lang="en-US" sz="1600" baseline="0" dirty="0" smtClean="0"/>
                        <a:t> Forest Foundation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 Salt River / </a:t>
                      </a:r>
                      <a:r>
                        <a:rPr lang="en-US" sz="1600" dirty="0" err="1" smtClean="0"/>
                        <a:t>Saltcedar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giant reed, </a:t>
                      </a:r>
                      <a:r>
                        <a:rPr lang="en-US" sz="1600" baseline="0" dirty="0" err="1" smtClean="0"/>
                        <a:t>stinknet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327306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Friends of the Verde River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Verde</a:t>
                      </a:r>
                      <a:r>
                        <a:rPr lang="en-US" sz="1600" baseline="0" dirty="0" smtClean="0"/>
                        <a:t> River / </a:t>
                      </a:r>
                      <a:r>
                        <a:rPr lang="en-US" sz="1600" dirty="0" err="1" smtClean="0"/>
                        <a:t>Saltcedar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giant reed and others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$193,298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98878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Graham County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Upper Gila River / </a:t>
                      </a:r>
                      <a:r>
                        <a:rPr lang="en-US" sz="1600" dirty="0" err="1" smtClean="0"/>
                        <a:t>Saltcedar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$192,950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0085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Arizona Game and Fish 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 Gila River / </a:t>
                      </a:r>
                      <a:r>
                        <a:rPr lang="en-US" sz="1600" dirty="0" err="1" smtClean="0"/>
                        <a:t>Saltcedar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$190,000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310141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Maricopa County Parks and Recreation</a:t>
                      </a:r>
                      <a:r>
                        <a:rPr lang="en-US" sz="1600" baseline="0" dirty="0" smtClean="0"/>
                        <a:t> Department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Cave Creek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en-US" sz="1600" dirty="0" err="1" smtClean="0"/>
                        <a:t>Saltcedar</a:t>
                      </a:r>
                      <a:r>
                        <a:rPr lang="en-US" sz="1600" baseline="0" dirty="0" smtClean="0"/>
                        <a:t> and others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$87,000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9101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Friends of Saguaro National Park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Tanque</a:t>
                      </a:r>
                      <a:r>
                        <a:rPr lang="en-US" sz="1600" dirty="0" smtClean="0"/>
                        <a:t> Verde Creek / Fountain</a:t>
                      </a:r>
                      <a:r>
                        <a:rPr lang="en-US" sz="1600" baseline="0" dirty="0" smtClean="0"/>
                        <a:t> grass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$83,000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76359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Sky Island Alliance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Aravaipa</a:t>
                      </a:r>
                      <a:r>
                        <a:rPr lang="en-US" sz="1600" dirty="0" smtClean="0"/>
                        <a:t> Creek / </a:t>
                      </a:r>
                      <a:r>
                        <a:rPr lang="en-US" sz="1600" dirty="0" err="1" smtClean="0"/>
                        <a:t>Vinca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9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IPG </a:t>
            </a:r>
            <a:r>
              <a:rPr lang="en-US" dirty="0"/>
              <a:t>p</a:t>
            </a:r>
            <a:r>
              <a:rPr lang="en-US" dirty="0" smtClean="0"/>
              <a:t>rioritization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64110"/>
              </p:ext>
            </p:extLst>
          </p:nvPr>
        </p:nvGraphicFramePr>
        <p:xfrm>
          <a:off x="1302588" y="1846263"/>
          <a:ext cx="9852774" cy="2468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14733">
                  <a:extLst>
                    <a:ext uri="{9D8B030D-6E8A-4147-A177-3AD203B41FA5}">
                      <a16:colId xmlns:a16="http://schemas.microsoft.com/office/drawing/2014/main" val="56682157"/>
                    </a:ext>
                  </a:extLst>
                </a:gridCol>
                <a:gridCol w="2950234">
                  <a:extLst>
                    <a:ext uri="{9D8B030D-6E8A-4147-A177-3AD203B41FA5}">
                      <a16:colId xmlns:a16="http://schemas.microsoft.com/office/drawing/2014/main" val="4279438543"/>
                    </a:ext>
                  </a:extLst>
                </a:gridCol>
                <a:gridCol w="5487807">
                  <a:extLst>
                    <a:ext uri="{9D8B030D-6E8A-4147-A177-3AD203B41FA5}">
                      <a16:colId xmlns:a16="http://schemas.microsoft.com/office/drawing/2014/main" val="1139705825"/>
                    </a:ext>
                  </a:extLst>
                </a:gridCol>
              </a:tblGrid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Theme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 target species 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14552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Riparian areas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Saltcedar, tree of heaven, Russian olive, giant</a:t>
                      </a:r>
                      <a:r>
                        <a:rPr lang="en-US" sz="1800" baseline="0" dirty="0" smtClean="0"/>
                        <a:t> reed </a:t>
                      </a:r>
                      <a:endParaRPr lang="en-US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327306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Emerging</a:t>
                      </a:r>
                      <a:r>
                        <a:rPr lang="en-US" sz="1800" baseline="0" dirty="0" smtClean="0"/>
                        <a:t> threats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Stinknet,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vinca</a:t>
                      </a:r>
                      <a:r>
                        <a:rPr lang="en-US" sz="1800" baseline="0" dirty="0" smtClean="0"/>
                        <a:t>, yellow </a:t>
                      </a:r>
                      <a:r>
                        <a:rPr lang="en-US" sz="1800" baseline="0" dirty="0" smtClean="0"/>
                        <a:t>bluestem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98878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Forests and woodlands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Dalmatian toadflax, diffuse knapweed, scotch </a:t>
                      </a:r>
                      <a:r>
                        <a:rPr lang="en-US" sz="1800" dirty="0" smtClean="0"/>
                        <a:t>thistle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72401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Aquatic</a:t>
                      </a:r>
                      <a:r>
                        <a:rPr lang="en-US" sz="1800" baseline="0" dirty="0" smtClean="0"/>
                        <a:t> habitat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Giant salvinia, floating</a:t>
                      </a:r>
                      <a:r>
                        <a:rPr lang="en-US" sz="1800" baseline="0" dirty="0" smtClean="0"/>
                        <a:t> water hyacinth, </a:t>
                      </a:r>
                      <a:r>
                        <a:rPr lang="en-US" sz="1800" baseline="0" dirty="0" err="1" smtClean="0"/>
                        <a:t>hydrilla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03397"/>
                  </a:ext>
                </a:extLst>
              </a:tr>
              <a:tr h="3464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Grasslands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Lehmann’s lovegrass, yellow bluestem, </a:t>
                      </a:r>
                      <a:r>
                        <a:rPr lang="en-US" sz="1800" dirty="0" err="1" smtClean="0"/>
                        <a:t>Johnsongrass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32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Weeds as a ‘biological wildfire’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4" y="1846263"/>
            <a:ext cx="310846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54444"/>
            <a:ext cx="4937760" cy="402336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i="1" dirty="0" smtClean="0"/>
              <a:t>Invasive noxious weeds have been described as a biological wildfire – out of control and spreading rapidly</a:t>
            </a:r>
            <a:r>
              <a:rPr lang="en-US" b="1" dirty="0" smtClean="0"/>
              <a:t>” (Dewey 1995)</a:t>
            </a:r>
            <a:endParaRPr lang="en-US" b="1" dirty="0" smtClean="0"/>
          </a:p>
          <a:p>
            <a:r>
              <a:rPr lang="en-US" dirty="0" smtClean="0"/>
              <a:t>Wildfires and weeds share much in common, including impacts, spread, and management</a:t>
            </a:r>
          </a:p>
          <a:p>
            <a:r>
              <a:rPr lang="en-US" dirty="0" smtClean="0"/>
              <a:t>Wildfire – temporary impacts; recovery occurs</a:t>
            </a:r>
          </a:p>
          <a:p>
            <a:r>
              <a:rPr lang="en-US" dirty="0" smtClean="0"/>
              <a:t>Weeds – often long-term or permanent impacts; weeds remain on site and multiply</a:t>
            </a:r>
          </a:p>
          <a:p>
            <a:r>
              <a:rPr lang="en-US" dirty="0" smtClean="0"/>
              <a:t>Spread is similar too; weed seeds are like embers that ignite spot fires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60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effective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WildfireS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sz="2400" dirty="0" smtClean="0"/>
              <a:t>Prevention</a:t>
            </a:r>
          </a:p>
          <a:p>
            <a:pPr marL="0" indent="0">
              <a:buNone/>
            </a:pPr>
            <a:r>
              <a:rPr lang="en-US" sz="2400" dirty="0" smtClean="0"/>
              <a:t>2. Detection </a:t>
            </a:r>
          </a:p>
          <a:p>
            <a:pPr marL="0" indent="0">
              <a:buNone/>
            </a:pPr>
            <a:r>
              <a:rPr lang="en-US" sz="2400" dirty="0" smtClean="0"/>
              <a:t>3. Suppression</a:t>
            </a:r>
          </a:p>
          <a:p>
            <a:pPr marL="0" indent="0">
              <a:buNone/>
            </a:pPr>
            <a:r>
              <a:rPr lang="en-US" sz="2400" dirty="0" smtClean="0"/>
              <a:t>4. Site rehabilitation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WeedS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1. Prevention</a:t>
            </a:r>
          </a:p>
          <a:p>
            <a:r>
              <a:rPr lang="en-US" sz="2400" dirty="0" smtClean="0"/>
              <a:t>2. Detection </a:t>
            </a:r>
          </a:p>
          <a:p>
            <a:r>
              <a:rPr lang="en-US" sz="2400" dirty="0" smtClean="0"/>
              <a:t>3. Control </a:t>
            </a:r>
          </a:p>
          <a:p>
            <a:r>
              <a:rPr lang="en-US" sz="2400" dirty="0" smtClean="0"/>
              <a:t>4. Revegetation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7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66"/>
      </a:accent1>
      <a:accent2>
        <a:srgbClr val="003399"/>
      </a:accent2>
      <a:accent3>
        <a:srgbClr val="C0000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04C93E3-3241-491C-B145-16FBC2C34208}" vid="{64358033-0AED-4CAF-B729-3C3CE3076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DFFM PowerPoint Template</Template>
  <TotalTime>0</TotalTime>
  <Words>1099</Words>
  <Application>Microsoft Office PowerPoint</Application>
  <PresentationFormat>Widescreen</PresentationFormat>
  <Paragraphs>167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Invasive Plants and Wildfire in Arizona</vt:lpstr>
      <vt:lpstr>Overview</vt:lpstr>
      <vt:lpstr>Invasive plant grant program</vt:lpstr>
      <vt:lpstr>2019 IPG projects now underway</vt:lpstr>
      <vt:lpstr>Grant criteria</vt:lpstr>
      <vt:lpstr>2020 IPG projects</vt:lpstr>
      <vt:lpstr>IPG prioritization</vt:lpstr>
      <vt:lpstr>Weeds as a ‘biological wildfire’</vt:lpstr>
      <vt:lpstr>Elements of effective management</vt:lpstr>
      <vt:lpstr>Prevention</vt:lpstr>
      <vt:lpstr>Detection</vt:lpstr>
      <vt:lpstr>Suppression (control)</vt:lpstr>
      <vt:lpstr>Suppression (control)</vt:lpstr>
      <vt:lpstr>Suppression of weeds (containment)</vt:lpstr>
      <vt:lpstr>Revegetation</vt:lpstr>
      <vt:lpstr>Wildfire prevention – fuels reduction </vt:lpstr>
      <vt:lpstr>Desert invaders – fuel for wildfire</vt:lpstr>
      <vt:lpstr>What to do post-fire? </vt:lpstr>
      <vt:lpstr>Opportunities for the future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2019-10-29T14:39:16Z</dcterms:created>
  <dcterms:modified xsi:type="dcterms:W3CDTF">2020-10-08T17:29:16Z</dcterms:modified>
</cp:coreProperties>
</file>