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61" r:id="rId2"/>
    <p:sldId id="260" r:id="rId3"/>
    <p:sldId id="272" r:id="rId4"/>
    <p:sldId id="273" r:id="rId5"/>
    <p:sldId id="257" r:id="rId6"/>
    <p:sldId id="274" r:id="rId7"/>
    <p:sldId id="262" r:id="rId8"/>
    <p:sldId id="263" r:id="rId9"/>
    <p:sldId id="265" r:id="rId10"/>
    <p:sldId id="259" r:id="rId11"/>
    <p:sldId id="267" r:id="rId12"/>
    <p:sldId id="268" r:id="rId13"/>
    <p:sldId id="271"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0520"/>
    <a:srgbClr val="003366"/>
    <a:srgbClr val="CC0000"/>
    <a:srgbClr val="6F868D"/>
    <a:srgbClr val="333333"/>
    <a:srgbClr val="C8D9D8"/>
    <a:srgbClr val="0C23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6"/>
    <p:restoredTop sz="94687"/>
  </p:normalViewPr>
  <p:slideViewPr>
    <p:cSldViewPr snapToGrid="0" snapToObjects="1">
      <p:cViewPr varScale="1">
        <p:scale>
          <a:sx n="90" d="100"/>
          <a:sy n="90" d="100"/>
        </p:scale>
        <p:origin x="232" y="712"/>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87" d="100"/>
          <a:sy n="87" d="100"/>
        </p:scale>
        <p:origin x="390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53349-E9CF-7A48-9F83-64A6E8B2B8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BFAF7FB-F52F-C34A-99A2-DA1F6EF66E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E71149-771D-C640-A16A-669C421ABAFE}" type="datetimeFigureOut">
              <a:rPr lang="en-US" smtClean="0"/>
              <a:t>10/5/20</a:t>
            </a:fld>
            <a:endParaRPr lang="en-US"/>
          </a:p>
        </p:txBody>
      </p:sp>
      <p:sp>
        <p:nvSpPr>
          <p:cNvPr id="4" name="Footer Placeholder 3">
            <a:extLst>
              <a:ext uri="{FF2B5EF4-FFF2-40B4-BE49-F238E27FC236}">
                <a16:creationId xmlns:a16="http://schemas.microsoft.com/office/drawing/2014/main" id="{635BF3A7-4249-2F49-96C2-0CAB2F15E3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E6C1D29-FBD8-B040-B18E-B1A5D8524C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C3E2D7-7CED-B64D-9DA9-64DD962CA25A}" type="slidenum">
              <a:rPr lang="en-US" smtClean="0"/>
              <a:t>‹#›</a:t>
            </a:fld>
            <a:endParaRPr lang="en-US"/>
          </a:p>
        </p:txBody>
      </p:sp>
    </p:spTree>
    <p:extLst>
      <p:ext uri="{BB962C8B-B14F-4D97-AF65-F5344CB8AC3E}">
        <p14:creationId xmlns:p14="http://schemas.microsoft.com/office/powerpoint/2010/main" val="3381866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2D7D9-2771-F74F-B831-CEBCD0F5864D}" type="datetimeFigureOut">
              <a:rPr lang="en-US" smtClean="0"/>
              <a:t>10/5/20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C09F8-685E-414E-BCA3-12FDB1D70FE5}" type="slidenum">
              <a:rPr lang="en-US" smtClean="0"/>
              <a:t>‹#›</a:t>
            </a:fld>
            <a:endParaRPr lang="en-US"/>
          </a:p>
        </p:txBody>
      </p:sp>
    </p:spTree>
    <p:extLst>
      <p:ext uri="{BB962C8B-B14F-4D97-AF65-F5344CB8AC3E}">
        <p14:creationId xmlns:p14="http://schemas.microsoft.com/office/powerpoint/2010/main" val="1260775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EE6126-EC5F-49B4-A353-FF9CD04C5F70}" type="slidenum">
              <a:rPr lang="en-US" smtClean="0"/>
              <a:t>5</a:t>
            </a:fld>
            <a:endParaRPr lang="en-US"/>
          </a:p>
        </p:txBody>
      </p:sp>
    </p:spTree>
    <p:extLst>
      <p:ext uri="{BB962C8B-B14F-4D97-AF65-F5344CB8AC3E}">
        <p14:creationId xmlns:p14="http://schemas.microsoft.com/office/powerpoint/2010/main" val="1939391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428876"/>
            <a:ext cx="10363200" cy="1470025"/>
          </a:xfrm>
        </p:spPr>
        <p:txBody>
          <a:bodyPr>
            <a:normAutofit/>
          </a:bodyPr>
          <a:lstStyle>
            <a:lvl1pPr>
              <a:defRPr sz="3200" baseline="0"/>
            </a:lvl1pPr>
          </a:lstStyle>
          <a:p>
            <a:r>
              <a:rPr lang="en-US" dirty="0"/>
              <a:t>TITLE</a:t>
            </a:r>
          </a:p>
        </p:txBody>
      </p:sp>
      <p:sp>
        <p:nvSpPr>
          <p:cNvPr id="3" name="Subtitle 2"/>
          <p:cNvSpPr>
            <a:spLocks noGrp="1"/>
          </p:cNvSpPr>
          <p:nvPr>
            <p:ph type="subTitle" idx="1" hasCustomPrompt="1"/>
          </p:nvPr>
        </p:nvSpPr>
        <p:spPr>
          <a:xfrm>
            <a:off x="1828800" y="4184651"/>
            <a:ext cx="8534400" cy="1344319"/>
          </a:xfrm>
        </p:spPr>
        <p:txBody>
          <a:bodyPr/>
          <a:lstStyle>
            <a:lvl1pPr marL="0" indent="0" algn="ctr">
              <a:buNone/>
              <a:defRPr>
                <a:solidFill>
                  <a:srgbClr val="0033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text or subtitle</a:t>
            </a:r>
          </a:p>
        </p:txBody>
      </p:sp>
      <p:pic>
        <p:nvPicPr>
          <p:cNvPr id="4" name="Picture 3" descr="triangle_pag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91200" y="6619893"/>
            <a:ext cx="581152" cy="240792"/>
          </a:xfrm>
          <a:prstGeom prst="rect">
            <a:avLst/>
          </a:prstGeom>
        </p:spPr>
      </p:pic>
    </p:spTree>
    <p:extLst>
      <p:ext uri="{BB962C8B-B14F-4D97-AF65-F5344CB8AC3E}">
        <p14:creationId xmlns:p14="http://schemas.microsoft.com/office/powerpoint/2010/main" val="331320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1"/>
            <a:ext cx="10972800" cy="4800599"/>
          </a:xfrm>
        </p:spPr>
        <p:txBody>
          <a:bodyPr/>
          <a:lstStyle>
            <a:lvl1pPr>
              <a:defRPr sz="2400">
                <a:solidFill>
                  <a:srgbClr val="003366"/>
                </a:solidFill>
              </a:defRPr>
            </a:lvl1pPr>
            <a:lvl2pPr>
              <a:defRPr sz="2000">
                <a:solidFill>
                  <a:srgbClr val="003366"/>
                </a:solidFill>
              </a:defRPr>
            </a:lvl2pPr>
            <a:lvl3pPr>
              <a:defRPr sz="1400">
                <a:solidFill>
                  <a:srgbClr val="003366"/>
                </a:solidFill>
              </a:defRPr>
            </a:lvl3pPr>
            <a:lvl4pPr>
              <a:defRPr sz="1400">
                <a:solidFill>
                  <a:srgbClr val="003366"/>
                </a:solidFill>
              </a:defRPr>
            </a:lvl4pPr>
            <a:lvl5pPr>
              <a:defRPr sz="1400">
                <a:solidFill>
                  <a:srgbClr val="0033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9"/>
          <p:cNvSpPr>
            <a:spLocks noGrp="1"/>
          </p:cNvSpPr>
          <p:nvPr>
            <p:ph type="title" hasCustomPrompt="1"/>
          </p:nvPr>
        </p:nvSpPr>
        <p:spPr>
          <a:xfrm>
            <a:off x="609600" y="228600"/>
            <a:ext cx="10972800" cy="1143000"/>
          </a:xfrm>
        </p:spPr>
        <p:txBody>
          <a:bodyPr/>
          <a:lstStyle>
            <a:lvl1pPr>
              <a:lnSpc>
                <a:spcPts val="3600"/>
              </a:lnSpc>
              <a:defRPr sz="3200" b="1" i="0" baseline="0">
                <a:solidFill>
                  <a:srgbClr val="003366"/>
                </a:solidFill>
                <a:latin typeface="Arial Black"/>
                <a:cs typeface="Arial Black"/>
              </a:defRPr>
            </a:lvl1pPr>
          </a:lstStyle>
          <a:p>
            <a:r>
              <a:rPr lang="en-US" dirty="0"/>
              <a:t>Title</a:t>
            </a:r>
          </a:p>
        </p:txBody>
      </p:sp>
    </p:spTree>
    <p:extLst>
      <p:ext uri="{BB962C8B-B14F-4D97-AF65-F5344CB8AC3E}">
        <p14:creationId xmlns:p14="http://schemas.microsoft.com/office/powerpoint/2010/main" val="243139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ragraph Content">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1319732" y="2696278"/>
            <a:ext cx="9647904" cy="1418046"/>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a:solidFill>
                  <a:srgbClr val="003366"/>
                </a:solidFill>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9" name="Text Placeholder 2"/>
          <p:cNvSpPr>
            <a:spLocks noGrp="1"/>
          </p:cNvSpPr>
          <p:nvPr>
            <p:ph idx="11" hasCustomPrompt="1"/>
          </p:nvPr>
        </p:nvSpPr>
        <p:spPr>
          <a:xfrm>
            <a:off x="1319733" y="2343116"/>
            <a:ext cx="5127812" cy="353163"/>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800" b="0" i="0">
                <a:solidFill>
                  <a:srgbClr val="003366"/>
                </a:solidFill>
                <a:latin typeface="Arial Black"/>
                <a:cs typeface="Arial Black"/>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PARAGRAPH TITLE</a:t>
            </a:r>
          </a:p>
        </p:txBody>
      </p:sp>
      <p:sp>
        <p:nvSpPr>
          <p:cNvPr id="3" name="Content Placeholder 2"/>
          <p:cNvSpPr>
            <a:spLocks noGrp="1"/>
          </p:cNvSpPr>
          <p:nvPr>
            <p:ph sz="quarter" idx="13" hasCustomPrompt="1"/>
          </p:nvPr>
        </p:nvSpPr>
        <p:spPr>
          <a:xfrm>
            <a:off x="1296517" y="654050"/>
            <a:ext cx="9694333" cy="1282700"/>
          </a:xfrm>
        </p:spPr>
        <p:txBody>
          <a:bodyPr>
            <a:normAutofit/>
          </a:bodyPr>
          <a:lstStyle>
            <a:lvl1pPr marL="0" indent="0">
              <a:buNone/>
              <a:defRPr sz="3600" b="1">
                <a:solidFill>
                  <a:srgbClr val="003366"/>
                </a:solidFill>
                <a:latin typeface="Arial Black"/>
                <a:cs typeface="Arial Black"/>
              </a:defRPr>
            </a:lvl1pPr>
          </a:lstStyle>
          <a:p>
            <a:pPr lvl="0"/>
            <a:r>
              <a:rPr lang="en-US" dirty="0"/>
              <a:t>Title</a:t>
            </a:r>
          </a:p>
        </p:txBody>
      </p:sp>
    </p:spTree>
    <p:extLst>
      <p:ext uri="{BB962C8B-B14F-4D97-AF65-F5344CB8AC3E}">
        <p14:creationId xmlns:p14="http://schemas.microsoft.com/office/powerpoint/2010/main" val="257592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13721" y="1"/>
            <a:ext cx="10363200" cy="1103313"/>
          </a:xfrm>
        </p:spPr>
        <p:txBody>
          <a:bodyPr/>
          <a:lstStyle>
            <a:lvl1pPr>
              <a:defRPr sz="3200" baseline="0">
                <a:solidFill>
                  <a:srgbClr val="0C234B"/>
                </a:solidFill>
              </a:defRPr>
            </a:lvl1pPr>
          </a:lstStyle>
          <a:p>
            <a:r>
              <a:rPr lang="en-US" dirty="0"/>
              <a:t>SAMPLE HEADER</a:t>
            </a:r>
          </a:p>
        </p:txBody>
      </p:sp>
      <p:sp>
        <p:nvSpPr>
          <p:cNvPr id="6" name="Text Placeholder 2"/>
          <p:cNvSpPr>
            <a:spLocks noGrp="1"/>
          </p:cNvSpPr>
          <p:nvPr>
            <p:ph idx="1"/>
          </p:nvPr>
        </p:nvSpPr>
        <p:spPr>
          <a:xfrm>
            <a:off x="1020590" y="2240801"/>
            <a:ext cx="4799019" cy="2971732"/>
          </a:xfrm>
          <a:prstGeom prst="rect">
            <a:avLst/>
          </a:prstGeom>
        </p:spPr>
        <p:txBody>
          <a:bodyPr vert="horz" lIns="91440" tIns="45720" rIns="91440" bIns="45720" rtlCol="0">
            <a:normAutofit/>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idx="13"/>
          </p:nvPr>
        </p:nvSpPr>
        <p:spPr>
          <a:xfrm>
            <a:off x="6297695" y="2240801"/>
            <a:ext cx="4799019" cy="2971732"/>
          </a:xfrm>
          <a:prstGeom prst="rect">
            <a:avLst/>
          </a:prstGeom>
        </p:spPr>
        <p:txBody>
          <a:bodyPr vert="horz" lIns="91440" tIns="45720" rIns="91440" bIns="45720" rtlCol="0">
            <a:normAutofit/>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4079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68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6917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551231"/>
            <a:ext cx="109728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465047" y="3950771"/>
            <a:ext cx="9261907" cy="13102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p:nvSpPr>
        <p:spPr>
          <a:xfrm>
            <a:off x="11572108" y="6472145"/>
            <a:ext cx="460382" cy="261610"/>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fld id="{7DB50786-F270-C248-96F7-05A9D2A0A2C5}" type="slidenum">
              <a:rPr lang="en-US" sz="1100" b="1" smtClean="0">
                <a:solidFill>
                  <a:srgbClr val="003366"/>
                </a:solidFill>
                <a:latin typeface="Verdana"/>
                <a:cs typeface="Verdana"/>
              </a:rPr>
              <a:pPr marL="0" marR="0" indent="0" algn="ctr" defTabSz="457200" rtl="0" eaLnBrk="1" fontAlgn="auto" latinLnBrk="0" hangingPunct="1">
                <a:lnSpc>
                  <a:spcPct val="100000"/>
                </a:lnSpc>
                <a:spcBef>
                  <a:spcPts val="0"/>
                </a:spcBef>
                <a:spcAft>
                  <a:spcPts val="0"/>
                </a:spcAft>
                <a:buClrTx/>
                <a:buSzTx/>
                <a:buFontTx/>
                <a:buNone/>
                <a:tabLst/>
                <a:defRPr/>
              </a:pPr>
              <a:t>‹#›</a:t>
            </a:fld>
            <a:endParaRPr lang="en-US" sz="1100" b="1" dirty="0">
              <a:solidFill>
                <a:srgbClr val="003366"/>
              </a:solidFill>
              <a:latin typeface="Verdana"/>
              <a:cs typeface="Verdana"/>
            </a:endParaRPr>
          </a:p>
        </p:txBody>
      </p:sp>
    </p:spTree>
    <p:extLst>
      <p:ext uri="{BB962C8B-B14F-4D97-AF65-F5344CB8AC3E}">
        <p14:creationId xmlns:p14="http://schemas.microsoft.com/office/powerpoint/2010/main" val="1802591929"/>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1" r:id="rId3"/>
    <p:sldLayoutId id="2147483653" r:id="rId4"/>
    <p:sldLayoutId id="2147483652" r:id="rId5"/>
    <p:sldLayoutId id="2147483655" r:id="rId6"/>
  </p:sldLayoutIdLst>
  <p:txStyles>
    <p:titleStyle>
      <a:lvl1pPr algn="ctr" defTabSz="457200" rtl="0" eaLnBrk="1" latinLnBrk="0" hangingPunct="1">
        <a:spcBef>
          <a:spcPct val="0"/>
        </a:spcBef>
        <a:buNone/>
        <a:defRPr sz="3200" b="1" kern="1200" baseline="0">
          <a:solidFill>
            <a:srgbClr val="003366"/>
          </a:solidFill>
          <a:latin typeface="Arial Black"/>
          <a:ea typeface="+mj-ea"/>
          <a:cs typeface="Arial Black"/>
        </a:defRPr>
      </a:lvl1pPr>
    </p:titleStyle>
    <p:bodyStyle>
      <a:lvl1pPr marL="342900" indent="-342900" algn="l" defTabSz="457200" rtl="0" eaLnBrk="1" latinLnBrk="0" hangingPunct="1">
        <a:spcBef>
          <a:spcPct val="20000"/>
        </a:spcBef>
        <a:buClrTx/>
        <a:buFont typeface="Arial"/>
        <a:buChar char="•"/>
        <a:defRPr sz="2000" kern="1200">
          <a:solidFill>
            <a:srgbClr val="003366"/>
          </a:solidFill>
          <a:latin typeface="Arial"/>
          <a:ea typeface="+mn-ea"/>
          <a:cs typeface="Arial"/>
        </a:defRPr>
      </a:lvl1pPr>
      <a:lvl2pPr marL="742950" indent="-285750" algn="l" defTabSz="457200" rtl="0" eaLnBrk="1" latinLnBrk="0" hangingPunct="1">
        <a:spcBef>
          <a:spcPct val="20000"/>
        </a:spcBef>
        <a:buClrTx/>
        <a:buFont typeface="Arial"/>
        <a:buChar char="•"/>
        <a:defRPr sz="1600" kern="1200">
          <a:solidFill>
            <a:srgbClr val="003366"/>
          </a:solidFill>
          <a:latin typeface="Arial"/>
          <a:ea typeface="+mn-ea"/>
          <a:cs typeface="Arial"/>
        </a:defRPr>
      </a:lvl2pPr>
      <a:lvl3pPr marL="1143000" indent="-228600" algn="l" defTabSz="457200" rtl="0" eaLnBrk="1" latinLnBrk="0" hangingPunct="1">
        <a:spcBef>
          <a:spcPct val="20000"/>
        </a:spcBef>
        <a:buClrTx/>
        <a:buFont typeface="Arial"/>
        <a:buChar char="•"/>
        <a:defRPr sz="1200" kern="1200">
          <a:solidFill>
            <a:srgbClr val="003366"/>
          </a:solidFill>
          <a:latin typeface="Arial"/>
          <a:ea typeface="+mn-ea"/>
          <a:cs typeface="Arial"/>
        </a:defRPr>
      </a:lvl3pPr>
      <a:lvl4pPr marL="1600200" indent="-228600" algn="l" defTabSz="457200" rtl="0" eaLnBrk="1" latinLnBrk="0" hangingPunct="1">
        <a:spcBef>
          <a:spcPct val="20000"/>
        </a:spcBef>
        <a:buClrTx/>
        <a:buFont typeface="Arial"/>
        <a:buChar char="•"/>
        <a:defRPr sz="1200" kern="1200">
          <a:solidFill>
            <a:srgbClr val="003366"/>
          </a:solidFill>
          <a:latin typeface="Arial"/>
          <a:ea typeface="+mn-ea"/>
          <a:cs typeface="Arial"/>
        </a:defRPr>
      </a:lvl4pPr>
      <a:lvl5pPr marL="2057400" indent="-228600" algn="l" defTabSz="457200" rtl="0" eaLnBrk="1" latinLnBrk="0" hangingPunct="1">
        <a:spcBef>
          <a:spcPct val="20000"/>
        </a:spcBef>
        <a:buClrTx/>
        <a:buFont typeface="Arial"/>
        <a:buChar char="•"/>
        <a:defRPr sz="1200" kern="1200">
          <a:solidFill>
            <a:srgbClr val="0033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new.azwater.gov/ama/ama-data" TargetMode="External"/><Relationship Id="rId5" Type="http://schemas.openxmlformats.org/officeDocument/2006/relationships/image" Target="../media/image9.png"/><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hyperlink" Target="https://wrrc.arizona.edu/news/visual-guide-water-pinal-active-management-area" TargetMode="Externa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emf"/><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a grassy hill&#10;&#10;Description automatically generated">
            <a:extLst>
              <a:ext uri="{FF2B5EF4-FFF2-40B4-BE49-F238E27FC236}">
                <a16:creationId xmlns:a16="http://schemas.microsoft.com/office/drawing/2014/main" id="{D58A17D9-8CAF-C246-857B-88968CE48940}"/>
              </a:ext>
            </a:extLst>
          </p:cNvPr>
          <p:cNvPicPr>
            <a:picLocks noChangeAspect="1"/>
          </p:cNvPicPr>
          <p:nvPr/>
        </p:nvPicPr>
        <p:blipFill>
          <a:blip r:embed="rId2">
            <a:alphaModFix amt="54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BCCF8C9-4608-3847-9147-895DC9769F04}"/>
              </a:ext>
            </a:extLst>
          </p:cNvPr>
          <p:cNvSpPr txBox="1">
            <a:spLocks/>
          </p:cNvSpPr>
          <p:nvPr/>
        </p:nvSpPr>
        <p:spPr>
          <a:xfrm>
            <a:off x="373380" y="2517757"/>
            <a:ext cx="11445240" cy="1129530"/>
          </a:xfrm>
          <a:prstGeom prst="rect">
            <a:avLst/>
          </a:prstGeom>
        </p:spPr>
        <p:txBody>
          <a:bodyPr>
            <a:noAutofit/>
          </a:bodyPr>
          <a:lstStyle>
            <a:lvl1pPr algn="ctr" defTabSz="457200" rtl="0" eaLnBrk="1" latinLnBrk="0" hangingPunct="1">
              <a:spcBef>
                <a:spcPct val="0"/>
              </a:spcBef>
              <a:buNone/>
              <a:defRPr sz="3200" b="1" kern="1200" baseline="0">
                <a:solidFill>
                  <a:srgbClr val="003366"/>
                </a:solidFill>
                <a:latin typeface="Arial Black"/>
                <a:ea typeface="+mj-ea"/>
                <a:cs typeface="Arial Black"/>
              </a:defRPr>
            </a:lvl1pPr>
          </a:lstStyle>
          <a:p>
            <a:r>
              <a:rPr lang="en-US" dirty="0"/>
              <a:t> Water Updates, Collaboration Opportunities, and Q&amp;A with the Water Resources Research Center</a:t>
            </a:r>
          </a:p>
        </p:txBody>
      </p:sp>
      <p:sp>
        <p:nvSpPr>
          <p:cNvPr id="3" name="Subtitle 2">
            <a:extLst>
              <a:ext uri="{FF2B5EF4-FFF2-40B4-BE49-F238E27FC236}">
                <a16:creationId xmlns:a16="http://schemas.microsoft.com/office/drawing/2014/main" id="{E5AA27AE-BA26-C046-AA77-BDC2847FFB6F}"/>
              </a:ext>
            </a:extLst>
          </p:cNvPr>
          <p:cNvSpPr txBox="1">
            <a:spLocks/>
          </p:cNvSpPr>
          <p:nvPr/>
        </p:nvSpPr>
        <p:spPr>
          <a:xfrm>
            <a:off x="2895600" y="3775730"/>
            <a:ext cx="6400800" cy="1639130"/>
          </a:xfrm>
          <a:prstGeom prst="rect">
            <a:avLst/>
          </a:prstGeom>
        </p:spPr>
        <p:txBody>
          <a:bodyPr/>
          <a:lstStyle>
            <a:lvl1pPr marL="342900" indent="-342900" algn="l" defTabSz="457200" rtl="0" eaLnBrk="1" latinLnBrk="0" hangingPunct="1">
              <a:spcBef>
                <a:spcPct val="20000"/>
              </a:spcBef>
              <a:buClrTx/>
              <a:buFont typeface="Arial"/>
              <a:buChar char="•"/>
              <a:defRPr sz="2000" kern="1200">
                <a:solidFill>
                  <a:srgbClr val="003366"/>
                </a:solidFill>
                <a:latin typeface="Arial"/>
                <a:ea typeface="+mn-ea"/>
                <a:cs typeface="Arial"/>
              </a:defRPr>
            </a:lvl1pPr>
            <a:lvl2pPr marL="742950" indent="-285750" algn="l" defTabSz="457200" rtl="0" eaLnBrk="1" latinLnBrk="0" hangingPunct="1">
              <a:spcBef>
                <a:spcPct val="20000"/>
              </a:spcBef>
              <a:buClrTx/>
              <a:buFont typeface="Arial"/>
              <a:buChar char="•"/>
              <a:defRPr sz="1600" kern="1200">
                <a:solidFill>
                  <a:srgbClr val="003366"/>
                </a:solidFill>
                <a:latin typeface="Arial"/>
                <a:ea typeface="+mn-ea"/>
                <a:cs typeface="Arial"/>
              </a:defRPr>
            </a:lvl2pPr>
            <a:lvl3pPr marL="1143000" indent="-228600" algn="l" defTabSz="457200" rtl="0" eaLnBrk="1" latinLnBrk="0" hangingPunct="1">
              <a:spcBef>
                <a:spcPct val="20000"/>
              </a:spcBef>
              <a:buClrTx/>
              <a:buFont typeface="Arial"/>
              <a:buChar char="•"/>
              <a:defRPr sz="1200" kern="1200">
                <a:solidFill>
                  <a:srgbClr val="003366"/>
                </a:solidFill>
                <a:latin typeface="Arial"/>
                <a:ea typeface="+mn-ea"/>
                <a:cs typeface="Arial"/>
              </a:defRPr>
            </a:lvl3pPr>
            <a:lvl4pPr marL="1600200" indent="-228600" algn="l" defTabSz="457200" rtl="0" eaLnBrk="1" latinLnBrk="0" hangingPunct="1">
              <a:spcBef>
                <a:spcPct val="20000"/>
              </a:spcBef>
              <a:buClrTx/>
              <a:buFont typeface="Arial"/>
              <a:buChar char="•"/>
              <a:defRPr sz="1200" kern="1200">
                <a:solidFill>
                  <a:srgbClr val="003366"/>
                </a:solidFill>
                <a:latin typeface="Arial"/>
                <a:ea typeface="+mn-ea"/>
                <a:cs typeface="Arial"/>
              </a:defRPr>
            </a:lvl4pPr>
            <a:lvl5pPr marL="2057400" indent="-228600" algn="l" defTabSz="457200" rtl="0" eaLnBrk="1" latinLnBrk="0" hangingPunct="1">
              <a:spcBef>
                <a:spcPct val="20000"/>
              </a:spcBef>
              <a:buClrTx/>
              <a:buFont typeface="Arial"/>
              <a:buChar char="•"/>
              <a:defRPr sz="1200" kern="1200">
                <a:solidFill>
                  <a:srgbClr val="0033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t>Sharon B. </a:t>
            </a:r>
            <a:r>
              <a:rPr lang="en-US" b="1" dirty="0" err="1"/>
              <a:t>Megdal</a:t>
            </a:r>
            <a:r>
              <a:rPr lang="en-US" b="1" dirty="0"/>
              <a:t>, Director, and the WRRC Team</a:t>
            </a:r>
          </a:p>
          <a:p>
            <a:pPr marL="0" indent="0" algn="ctr">
              <a:buNone/>
            </a:pPr>
            <a:r>
              <a:rPr lang="en-US" b="1" dirty="0"/>
              <a:t>Annual Cooperative Extension Conference</a:t>
            </a:r>
          </a:p>
          <a:p>
            <a:pPr marL="0" indent="0" algn="ctr">
              <a:buNone/>
            </a:pPr>
            <a:r>
              <a:rPr lang="en-US" b="1" dirty="0"/>
              <a:t>October 6, 2020</a:t>
            </a:r>
          </a:p>
          <a:p>
            <a:pPr marL="0" indent="0" algn="ctr">
              <a:buNone/>
            </a:pPr>
            <a:r>
              <a:rPr lang="en-US" b="1" dirty="0" err="1"/>
              <a:t>smegdal@arizona.edu</a:t>
            </a:r>
            <a:endParaRPr lang="en-US" b="1" dirty="0"/>
          </a:p>
        </p:txBody>
      </p:sp>
      <p:sp>
        <p:nvSpPr>
          <p:cNvPr id="5" name="TextBox 4">
            <a:extLst>
              <a:ext uri="{FF2B5EF4-FFF2-40B4-BE49-F238E27FC236}">
                <a16:creationId xmlns:a16="http://schemas.microsoft.com/office/drawing/2014/main" id="{4A58FFBC-43BA-C94C-BC13-FBE3F916ACB0}"/>
              </a:ext>
            </a:extLst>
          </p:cNvPr>
          <p:cNvSpPr txBox="1"/>
          <p:nvPr/>
        </p:nvSpPr>
        <p:spPr>
          <a:xfrm>
            <a:off x="4560981" y="5753100"/>
            <a:ext cx="3070041" cy="400110"/>
          </a:xfrm>
          <a:prstGeom prst="rect">
            <a:avLst/>
          </a:prstGeom>
          <a:noFill/>
        </p:spPr>
        <p:txBody>
          <a:bodyPr wrap="square" rtlCol="0">
            <a:spAutoFit/>
          </a:bodyPr>
          <a:lstStyle/>
          <a:p>
            <a:pPr algn="ctr"/>
            <a:r>
              <a:rPr lang="en-US" sz="2000" b="1" dirty="0" err="1">
                <a:solidFill>
                  <a:srgbClr val="003366"/>
                </a:solidFill>
                <a:latin typeface="Arial Black"/>
                <a:cs typeface="Arial Black"/>
              </a:rPr>
              <a:t>wrrc.arizona.edu</a:t>
            </a:r>
            <a:endParaRPr lang="en-US" sz="2000" b="1" dirty="0">
              <a:solidFill>
                <a:srgbClr val="003366"/>
              </a:solidFill>
              <a:latin typeface="Arial Black"/>
              <a:cs typeface="Arial Black"/>
            </a:endParaRPr>
          </a:p>
        </p:txBody>
      </p:sp>
      <p:pic>
        <p:nvPicPr>
          <p:cNvPr id="6" name="Picture 5" descr="triangle_page#.png">
            <a:extLst>
              <a:ext uri="{FF2B5EF4-FFF2-40B4-BE49-F238E27FC236}">
                <a16:creationId xmlns:a16="http://schemas.microsoft.com/office/drawing/2014/main" id="{1B20868C-530A-6C45-A459-B1ADD56717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6619893"/>
            <a:ext cx="581152" cy="240792"/>
          </a:xfrm>
          <a:prstGeom prst="rect">
            <a:avLst/>
          </a:prstGeom>
        </p:spPr>
      </p:pic>
    </p:spTree>
    <p:extLst>
      <p:ext uri="{BB962C8B-B14F-4D97-AF65-F5344CB8AC3E}">
        <p14:creationId xmlns:p14="http://schemas.microsoft.com/office/powerpoint/2010/main" val="1350419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917635-EBC6-1B49-94A7-68EDAE9CF5C3}"/>
              </a:ext>
            </a:extLst>
          </p:cNvPr>
          <p:cNvSpPr>
            <a:spLocks noGrp="1"/>
          </p:cNvSpPr>
          <p:nvPr>
            <p:ph type="title"/>
          </p:nvPr>
        </p:nvSpPr>
        <p:spPr>
          <a:xfrm>
            <a:off x="609600" y="313992"/>
            <a:ext cx="10972800" cy="640080"/>
          </a:xfrm>
        </p:spPr>
        <p:txBody>
          <a:bodyPr/>
          <a:lstStyle/>
          <a:p>
            <a:r>
              <a:rPr lang="en-US" dirty="0"/>
              <a:t>WRRC Annual Conferences</a:t>
            </a:r>
          </a:p>
        </p:txBody>
      </p:sp>
      <p:grpSp>
        <p:nvGrpSpPr>
          <p:cNvPr id="9" name="Group 8">
            <a:extLst>
              <a:ext uri="{FF2B5EF4-FFF2-40B4-BE49-F238E27FC236}">
                <a16:creationId xmlns:a16="http://schemas.microsoft.com/office/drawing/2014/main" id="{61F73203-B749-854B-B49C-B523C84CE7F6}"/>
              </a:ext>
            </a:extLst>
          </p:cNvPr>
          <p:cNvGrpSpPr/>
          <p:nvPr/>
        </p:nvGrpSpPr>
        <p:grpSpPr>
          <a:xfrm>
            <a:off x="0" y="2341829"/>
            <a:ext cx="8926414" cy="3540811"/>
            <a:chOff x="0" y="2341829"/>
            <a:chExt cx="8926414" cy="3540811"/>
          </a:xfrm>
        </p:grpSpPr>
        <p:pic>
          <p:nvPicPr>
            <p:cNvPr id="7" name="Picture 6">
              <a:extLst>
                <a:ext uri="{FF2B5EF4-FFF2-40B4-BE49-F238E27FC236}">
                  <a16:creationId xmlns:a16="http://schemas.microsoft.com/office/drawing/2014/main" id="{08DC3C0B-178C-B844-BDD8-890E8C157F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341829"/>
              <a:ext cx="8926414" cy="3540811"/>
            </a:xfrm>
            <a:prstGeom prst="rect">
              <a:avLst/>
            </a:prstGeom>
          </p:spPr>
        </p:pic>
        <p:sp>
          <p:nvSpPr>
            <p:cNvPr id="8" name="TextBox 7">
              <a:extLst>
                <a:ext uri="{FF2B5EF4-FFF2-40B4-BE49-F238E27FC236}">
                  <a16:creationId xmlns:a16="http://schemas.microsoft.com/office/drawing/2014/main" id="{31EC663B-9757-594A-A0CC-A40B928557FA}"/>
                </a:ext>
              </a:extLst>
            </p:cNvPr>
            <p:cNvSpPr txBox="1"/>
            <p:nvPr/>
          </p:nvSpPr>
          <p:spPr>
            <a:xfrm>
              <a:off x="441960" y="2438400"/>
              <a:ext cx="1143000" cy="461665"/>
            </a:xfrm>
            <a:prstGeom prst="rect">
              <a:avLst/>
            </a:prstGeom>
            <a:noFill/>
          </p:spPr>
          <p:txBody>
            <a:bodyPr wrap="square" rtlCol="0">
              <a:spAutoFit/>
            </a:bodyPr>
            <a:lstStyle/>
            <a:p>
              <a:r>
                <a:rPr lang="en-US" sz="2400" b="1" dirty="0">
                  <a:solidFill>
                    <a:schemeClr val="bg1"/>
                  </a:solidFill>
                  <a:latin typeface="Arial"/>
                  <a:cs typeface="Arial"/>
                </a:rPr>
                <a:t>2019</a:t>
              </a:r>
            </a:p>
          </p:txBody>
        </p:sp>
      </p:grpSp>
      <p:grpSp>
        <p:nvGrpSpPr>
          <p:cNvPr id="11" name="Group 10">
            <a:extLst>
              <a:ext uri="{FF2B5EF4-FFF2-40B4-BE49-F238E27FC236}">
                <a16:creationId xmlns:a16="http://schemas.microsoft.com/office/drawing/2014/main" id="{1EE6BBE3-27E9-684C-9371-4649A965BEF4}"/>
              </a:ext>
            </a:extLst>
          </p:cNvPr>
          <p:cNvGrpSpPr/>
          <p:nvPr/>
        </p:nvGrpSpPr>
        <p:grpSpPr>
          <a:xfrm>
            <a:off x="4191000" y="1616351"/>
            <a:ext cx="8001000" cy="5241649"/>
            <a:chOff x="4191000" y="1616351"/>
            <a:chExt cx="8001000" cy="5241649"/>
          </a:xfrm>
        </p:grpSpPr>
        <p:pic>
          <p:nvPicPr>
            <p:cNvPr id="4" name="Picture 3">
              <a:extLst>
                <a:ext uri="{FF2B5EF4-FFF2-40B4-BE49-F238E27FC236}">
                  <a16:creationId xmlns:a16="http://schemas.microsoft.com/office/drawing/2014/main" id="{5DF6B0F5-1033-9246-BFDB-C5883E56E84F}"/>
                </a:ext>
              </a:extLst>
            </p:cNvPr>
            <p:cNvPicPr>
              <a:picLocks noChangeAspect="1"/>
            </p:cNvPicPr>
            <p:nvPr/>
          </p:nvPicPr>
          <p:blipFill>
            <a:blip r:embed="rId3"/>
            <a:stretch>
              <a:fillRect/>
            </a:stretch>
          </p:blipFill>
          <p:spPr>
            <a:xfrm>
              <a:off x="4191000" y="1657350"/>
              <a:ext cx="8001000" cy="5200650"/>
            </a:xfrm>
            <a:prstGeom prst="rect">
              <a:avLst/>
            </a:prstGeom>
          </p:spPr>
        </p:pic>
        <p:sp>
          <p:nvSpPr>
            <p:cNvPr id="10" name="TextBox 9">
              <a:extLst>
                <a:ext uri="{FF2B5EF4-FFF2-40B4-BE49-F238E27FC236}">
                  <a16:creationId xmlns:a16="http://schemas.microsoft.com/office/drawing/2014/main" id="{32E97B32-591B-8A46-AE20-05A680CA0576}"/>
                </a:ext>
              </a:extLst>
            </p:cNvPr>
            <p:cNvSpPr txBox="1"/>
            <p:nvPr/>
          </p:nvSpPr>
          <p:spPr>
            <a:xfrm>
              <a:off x="7909560" y="1616351"/>
              <a:ext cx="1143000" cy="461665"/>
            </a:xfrm>
            <a:prstGeom prst="rect">
              <a:avLst/>
            </a:prstGeom>
            <a:noFill/>
          </p:spPr>
          <p:txBody>
            <a:bodyPr wrap="square" rtlCol="0">
              <a:spAutoFit/>
            </a:bodyPr>
            <a:lstStyle/>
            <a:p>
              <a:r>
                <a:rPr lang="en-US" sz="2400" b="1" dirty="0">
                  <a:solidFill>
                    <a:schemeClr val="bg1"/>
                  </a:solidFill>
                  <a:latin typeface="Arial"/>
                  <a:cs typeface="Arial"/>
                </a:rPr>
                <a:t>2020</a:t>
              </a:r>
            </a:p>
          </p:txBody>
        </p:sp>
      </p:grpSp>
    </p:spTree>
    <p:extLst>
      <p:ext uri="{BB962C8B-B14F-4D97-AF65-F5344CB8AC3E}">
        <p14:creationId xmlns:p14="http://schemas.microsoft.com/office/powerpoint/2010/main" val="301140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3A9AA3-BBB0-0947-BB03-350BD790E31E}"/>
              </a:ext>
            </a:extLst>
          </p:cNvPr>
          <p:cNvSpPr>
            <a:spLocks noGrp="1"/>
          </p:cNvSpPr>
          <p:nvPr>
            <p:ph type="title"/>
          </p:nvPr>
        </p:nvSpPr>
        <p:spPr>
          <a:xfrm>
            <a:off x="609600" y="228600"/>
            <a:ext cx="10972800" cy="777240"/>
          </a:xfrm>
        </p:spPr>
        <p:txBody>
          <a:bodyPr/>
          <a:lstStyle/>
          <a:p>
            <a:r>
              <a:rPr lang="en-US" dirty="0"/>
              <a:t>Water Quality Research </a:t>
            </a:r>
          </a:p>
        </p:txBody>
      </p:sp>
      <p:pic>
        <p:nvPicPr>
          <p:cNvPr id="5" name="Picture 4" descr="Graphical user interface, application&#10;&#10;Description automatically generated">
            <a:extLst>
              <a:ext uri="{FF2B5EF4-FFF2-40B4-BE49-F238E27FC236}">
                <a16:creationId xmlns:a16="http://schemas.microsoft.com/office/drawing/2014/main" id="{1D377487-4BE9-9E46-BB7B-4E997119F40E}"/>
              </a:ext>
            </a:extLst>
          </p:cNvPr>
          <p:cNvPicPr>
            <a:picLocks noChangeAspect="1"/>
          </p:cNvPicPr>
          <p:nvPr/>
        </p:nvPicPr>
        <p:blipFill>
          <a:blip r:embed="rId2"/>
          <a:stretch>
            <a:fillRect/>
          </a:stretch>
        </p:blipFill>
        <p:spPr>
          <a:xfrm>
            <a:off x="792480" y="1019717"/>
            <a:ext cx="10607040" cy="5609683"/>
          </a:xfrm>
          <a:prstGeom prst="rect">
            <a:avLst/>
          </a:prstGeom>
        </p:spPr>
      </p:pic>
    </p:spTree>
    <p:extLst>
      <p:ext uri="{BB962C8B-B14F-4D97-AF65-F5344CB8AC3E}">
        <p14:creationId xmlns:p14="http://schemas.microsoft.com/office/powerpoint/2010/main" val="4156816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FB1DF2-07BD-204A-B23E-D84BDCEBAB5E}"/>
              </a:ext>
            </a:extLst>
          </p:cNvPr>
          <p:cNvSpPr>
            <a:spLocks noGrp="1"/>
          </p:cNvSpPr>
          <p:nvPr>
            <p:ph idx="1"/>
          </p:nvPr>
        </p:nvSpPr>
        <p:spPr>
          <a:xfrm>
            <a:off x="534603" y="1358872"/>
            <a:ext cx="6111240" cy="5059679"/>
          </a:xfrm>
        </p:spPr>
        <p:txBody>
          <a:bodyPr>
            <a:normAutofit lnSpcReduction="10000"/>
          </a:bodyPr>
          <a:lstStyle/>
          <a:p>
            <a:r>
              <a:rPr lang="en-US" dirty="0"/>
              <a:t>Water policy and management</a:t>
            </a:r>
          </a:p>
          <a:p>
            <a:pPr lvl="1"/>
            <a:r>
              <a:rPr lang="en-US" dirty="0"/>
              <a:t>Groundwater</a:t>
            </a:r>
          </a:p>
          <a:p>
            <a:pPr lvl="1"/>
            <a:r>
              <a:rPr lang="en-US" dirty="0"/>
              <a:t>Managed aquifer recharge</a:t>
            </a:r>
          </a:p>
          <a:p>
            <a:pPr lvl="1"/>
            <a:r>
              <a:rPr lang="en-US" dirty="0"/>
              <a:t>Colorado River Basin</a:t>
            </a:r>
          </a:p>
          <a:p>
            <a:pPr lvl="1"/>
            <a:r>
              <a:rPr lang="en-US" dirty="0"/>
              <a:t>US-MX transboundary aquifers</a:t>
            </a:r>
          </a:p>
          <a:p>
            <a:pPr lvl="1"/>
            <a:r>
              <a:rPr lang="en-US" dirty="0"/>
              <a:t>Comparative analysis – Israel and Jordan</a:t>
            </a:r>
          </a:p>
          <a:p>
            <a:r>
              <a:rPr lang="en-US" dirty="0"/>
              <a:t>Indigenous Water Dialogues</a:t>
            </a:r>
          </a:p>
          <a:p>
            <a:r>
              <a:rPr lang="en-US" dirty="0"/>
              <a:t>Presentations </a:t>
            </a:r>
          </a:p>
          <a:p>
            <a:r>
              <a:rPr lang="en-US" dirty="0"/>
              <a:t>Publications, including </a:t>
            </a:r>
            <a:r>
              <a:rPr lang="en-US" i="1" dirty="0"/>
              <a:t>Reflections</a:t>
            </a:r>
            <a:r>
              <a:rPr lang="en-US" dirty="0"/>
              <a:t> series</a:t>
            </a:r>
          </a:p>
          <a:p>
            <a:r>
              <a:rPr lang="en-US" dirty="0"/>
              <a:t>Spring semester 3-unit course, ENVS 596B, Water Policy in Arizona and Semi-arid Regions</a:t>
            </a:r>
          </a:p>
          <a:p>
            <a:r>
              <a:rPr lang="en-US" dirty="0" err="1"/>
              <a:t>wrrc.arizona.edu</a:t>
            </a:r>
            <a:r>
              <a:rPr lang="en-US" dirty="0"/>
              <a:t>/director</a:t>
            </a:r>
          </a:p>
        </p:txBody>
      </p:sp>
      <p:sp>
        <p:nvSpPr>
          <p:cNvPr id="3" name="Title 2">
            <a:extLst>
              <a:ext uri="{FF2B5EF4-FFF2-40B4-BE49-F238E27FC236}">
                <a16:creationId xmlns:a16="http://schemas.microsoft.com/office/drawing/2014/main" id="{A2CD75B7-7236-284B-A0C9-9867907B8F23}"/>
              </a:ext>
            </a:extLst>
          </p:cNvPr>
          <p:cNvSpPr>
            <a:spLocks noGrp="1"/>
          </p:cNvSpPr>
          <p:nvPr>
            <p:ph type="title"/>
          </p:nvPr>
        </p:nvSpPr>
        <p:spPr>
          <a:xfrm>
            <a:off x="200722" y="100056"/>
            <a:ext cx="11991278" cy="1143000"/>
          </a:xfrm>
        </p:spPr>
        <p:txBody>
          <a:bodyPr/>
          <a:lstStyle/>
          <a:p>
            <a:r>
              <a:rPr lang="en-US" dirty="0"/>
              <a:t>Sharon </a:t>
            </a:r>
            <a:r>
              <a:rPr lang="en-US" dirty="0" err="1"/>
              <a:t>Megdal</a:t>
            </a:r>
            <a:r>
              <a:rPr lang="en-US" dirty="0"/>
              <a:t> applied research and other programs</a:t>
            </a:r>
          </a:p>
        </p:txBody>
      </p:sp>
      <p:sp>
        <p:nvSpPr>
          <p:cNvPr id="4" name="Content Placeholder 2">
            <a:extLst>
              <a:ext uri="{FF2B5EF4-FFF2-40B4-BE49-F238E27FC236}">
                <a16:creationId xmlns:a16="http://schemas.microsoft.com/office/drawing/2014/main" id="{FAA8394A-2549-2C46-BF6B-F4928A6D4EF8}"/>
              </a:ext>
            </a:extLst>
          </p:cNvPr>
          <p:cNvSpPr txBox="1">
            <a:spLocks/>
          </p:cNvSpPr>
          <p:nvPr/>
        </p:nvSpPr>
        <p:spPr>
          <a:xfrm>
            <a:off x="7109460" y="6079158"/>
            <a:ext cx="4632960" cy="678786"/>
          </a:xfrm>
          <a:prstGeom prst="rect">
            <a:avLst/>
          </a:prstGeom>
        </p:spPr>
        <p:txBody>
          <a:bodyPr vert="horz" lIns="91440" tIns="45720" rIns="91440" bIns="45720" rtlCol="0">
            <a:normAutofit fontScale="92500" lnSpcReduction="20000"/>
          </a:bodyPr>
          <a:lstStyle>
            <a:lvl1pPr marL="0" marR="0" indent="0" algn="l" defTabSz="914400" rtl="0" eaLnBrk="0" fontAlgn="base" latinLnBrk="0" hangingPunct="0">
              <a:lnSpc>
                <a:spcPct val="100000"/>
              </a:lnSpc>
              <a:spcBef>
                <a:spcPts val="800"/>
              </a:spcBef>
              <a:spcAft>
                <a:spcPct val="0"/>
              </a:spcAft>
              <a:buClrTx/>
              <a:buSzTx/>
              <a:buFontTx/>
              <a:buNone/>
              <a:tabLst/>
              <a:defRPr sz="1800" b="0" i="0" kern="1200">
                <a:solidFill>
                  <a:srgbClr val="003366"/>
                </a:solidFill>
                <a:latin typeface="Verdana"/>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rgbClr val="003366"/>
                </a:solidFill>
                <a:latin typeface="Verdana"/>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rgbClr val="003366"/>
                </a:solidFill>
                <a:latin typeface="Verdana"/>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rgbClr val="003366"/>
                </a:solidFill>
                <a:latin typeface="Verdana"/>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rgbClr val="003366"/>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b="1" dirty="0" err="1">
                <a:latin typeface="Arial Black"/>
                <a:cs typeface="Arial Black"/>
              </a:rPr>
              <a:t>wrrc.arizona.edu</a:t>
            </a:r>
            <a:endParaRPr lang="en-US" sz="2000" b="1" dirty="0">
              <a:latin typeface="Arial Black"/>
              <a:cs typeface="Arial Black"/>
            </a:endParaRPr>
          </a:p>
          <a:p>
            <a:pPr algn="ctr"/>
            <a:r>
              <a:rPr lang="en-US" sz="2000" b="1" dirty="0" err="1">
                <a:latin typeface="Arial Black"/>
                <a:cs typeface="Arial Black"/>
              </a:rPr>
              <a:t>wrrc.arizona.edu</a:t>
            </a:r>
            <a:r>
              <a:rPr lang="en-US" sz="2000" b="1" dirty="0">
                <a:latin typeface="Arial Black"/>
                <a:cs typeface="Arial Black"/>
              </a:rPr>
              <a:t>/subscribe</a:t>
            </a:r>
          </a:p>
          <a:p>
            <a:pPr algn="ctr"/>
            <a:endParaRPr lang="en-US" sz="2000" b="1" dirty="0"/>
          </a:p>
          <a:p>
            <a:pPr algn="ctr"/>
            <a:endParaRPr lang="en-US" sz="2000" b="1" dirty="0"/>
          </a:p>
        </p:txBody>
      </p:sp>
      <p:pic>
        <p:nvPicPr>
          <p:cNvPr id="5" name="Picture 4">
            <a:extLst>
              <a:ext uri="{FF2B5EF4-FFF2-40B4-BE49-F238E27FC236}">
                <a16:creationId xmlns:a16="http://schemas.microsoft.com/office/drawing/2014/main" id="{E82E3FCD-2413-F04F-AB1A-B5B191712F64}"/>
              </a:ext>
            </a:extLst>
          </p:cNvPr>
          <p:cNvPicPr>
            <a:picLocks noChangeAspect="1"/>
          </p:cNvPicPr>
          <p:nvPr/>
        </p:nvPicPr>
        <p:blipFill>
          <a:blip r:embed="rId2"/>
          <a:stretch>
            <a:fillRect/>
          </a:stretch>
        </p:blipFill>
        <p:spPr>
          <a:xfrm>
            <a:off x="7611819" y="1146312"/>
            <a:ext cx="3666984" cy="4739640"/>
          </a:xfrm>
          <a:prstGeom prst="rect">
            <a:avLst/>
          </a:prstGeom>
        </p:spPr>
      </p:pic>
    </p:spTree>
    <p:extLst>
      <p:ext uri="{BB962C8B-B14F-4D97-AF65-F5344CB8AC3E}">
        <p14:creationId xmlns:p14="http://schemas.microsoft.com/office/powerpoint/2010/main" val="2953141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website&#10;&#10;Description automatically generated">
            <a:extLst>
              <a:ext uri="{FF2B5EF4-FFF2-40B4-BE49-F238E27FC236}">
                <a16:creationId xmlns:a16="http://schemas.microsoft.com/office/drawing/2014/main" id="{26844D15-A469-3A49-A7A6-097A531EF0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0446" y="1250321"/>
            <a:ext cx="3886252" cy="3813838"/>
          </a:xfrm>
          <a:prstGeom prst="rect">
            <a:avLst/>
          </a:prstGeom>
        </p:spPr>
      </p:pic>
      <p:sp>
        <p:nvSpPr>
          <p:cNvPr id="9" name="Content Placeholder 1">
            <a:extLst>
              <a:ext uri="{FF2B5EF4-FFF2-40B4-BE49-F238E27FC236}">
                <a16:creationId xmlns:a16="http://schemas.microsoft.com/office/drawing/2014/main" id="{D912CA75-98C5-F942-B3DB-CA18F675FE90}"/>
              </a:ext>
            </a:extLst>
          </p:cNvPr>
          <p:cNvSpPr>
            <a:spLocks noGrp="1"/>
          </p:cNvSpPr>
          <p:nvPr>
            <p:ph idx="1"/>
          </p:nvPr>
        </p:nvSpPr>
        <p:spPr>
          <a:xfrm>
            <a:off x="697240" y="1250321"/>
            <a:ext cx="4704753" cy="1363279"/>
          </a:xfrm>
        </p:spPr>
        <p:txBody>
          <a:bodyPr>
            <a:normAutofit/>
          </a:bodyPr>
          <a:lstStyle/>
          <a:p>
            <a:pPr marL="0" indent="0">
              <a:buNone/>
            </a:pPr>
            <a:r>
              <a:rPr lang="en-US" b="1" dirty="0"/>
              <a:t>Stay Informed</a:t>
            </a:r>
          </a:p>
          <a:p>
            <a:pPr marL="0" indent="0">
              <a:buNone/>
            </a:pPr>
            <a:r>
              <a:rPr lang="en-US" dirty="0"/>
              <a:t>Subscribe to keep up with our news and events.</a:t>
            </a:r>
          </a:p>
        </p:txBody>
      </p:sp>
      <p:sp>
        <p:nvSpPr>
          <p:cNvPr id="10" name="TextBox 9">
            <a:extLst>
              <a:ext uri="{FF2B5EF4-FFF2-40B4-BE49-F238E27FC236}">
                <a16:creationId xmlns:a16="http://schemas.microsoft.com/office/drawing/2014/main" id="{BBB93E90-2D07-3D43-AD3D-870EB667B1B6}"/>
              </a:ext>
            </a:extLst>
          </p:cNvPr>
          <p:cNvSpPr txBox="1"/>
          <p:nvPr/>
        </p:nvSpPr>
        <p:spPr>
          <a:xfrm>
            <a:off x="428927" y="679230"/>
            <a:ext cx="4168129" cy="461665"/>
          </a:xfrm>
          <a:prstGeom prst="rect">
            <a:avLst/>
          </a:prstGeom>
          <a:noFill/>
        </p:spPr>
        <p:txBody>
          <a:bodyPr wrap="none" rtlCol="0">
            <a:spAutoFit/>
          </a:bodyPr>
          <a:lstStyle/>
          <a:p>
            <a:r>
              <a:rPr lang="en-US" sz="2400" b="1" dirty="0" err="1">
                <a:latin typeface="Arial" panose="020B0604020202020204" pitchFamily="34" charset="0"/>
                <a:cs typeface="Arial" panose="020B0604020202020204" pitchFamily="34" charset="0"/>
              </a:rPr>
              <a:t>wrrc.arizona.edu</a:t>
            </a:r>
            <a:r>
              <a:rPr lang="en-US" sz="2400" b="1" dirty="0">
                <a:latin typeface="Arial" panose="020B0604020202020204" pitchFamily="34" charset="0"/>
                <a:cs typeface="Arial" panose="020B0604020202020204" pitchFamily="34" charset="0"/>
              </a:rPr>
              <a:t>/subscribe</a:t>
            </a:r>
          </a:p>
        </p:txBody>
      </p:sp>
      <p:sp>
        <p:nvSpPr>
          <p:cNvPr id="11" name="Title 2">
            <a:extLst>
              <a:ext uri="{FF2B5EF4-FFF2-40B4-BE49-F238E27FC236}">
                <a16:creationId xmlns:a16="http://schemas.microsoft.com/office/drawing/2014/main" id="{B71E4119-69E6-AF48-8F10-E5F12F47167B}"/>
              </a:ext>
            </a:extLst>
          </p:cNvPr>
          <p:cNvSpPr>
            <a:spLocks noGrp="1"/>
          </p:cNvSpPr>
          <p:nvPr>
            <p:ph type="title"/>
          </p:nvPr>
        </p:nvSpPr>
        <p:spPr>
          <a:xfrm>
            <a:off x="428927" y="178560"/>
            <a:ext cx="4704753" cy="558427"/>
          </a:xfrm>
        </p:spPr>
        <p:txBody>
          <a:bodyPr/>
          <a:lstStyle/>
          <a:p>
            <a:pPr algn="l"/>
            <a:r>
              <a:rPr lang="en-US" dirty="0"/>
              <a:t>The Weekly Wave</a:t>
            </a:r>
            <a:endParaRPr lang="en-US" sz="2400" dirty="0">
              <a:latin typeface="Arial" panose="020B0604020202020204" pitchFamily="34" charset="0"/>
              <a:cs typeface="Arial" panose="020B0604020202020204" pitchFamily="34" charset="0"/>
            </a:endParaRPr>
          </a:p>
        </p:txBody>
      </p:sp>
      <p:pic>
        <p:nvPicPr>
          <p:cNvPr id="19" name="Picture 18" descr="Website&#10;&#10;Description automatically generated">
            <a:extLst>
              <a:ext uri="{FF2B5EF4-FFF2-40B4-BE49-F238E27FC236}">
                <a16:creationId xmlns:a16="http://schemas.microsoft.com/office/drawing/2014/main" id="{77C2313D-3053-3B49-9413-6636DAED0B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030" y="2832452"/>
            <a:ext cx="1560739" cy="2215488"/>
          </a:xfrm>
          <a:prstGeom prst="rect">
            <a:avLst/>
          </a:prstGeom>
        </p:spPr>
      </p:pic>
      <p:pic>
        <p:nvPicPr>
          <p:cNvPr id="21" name="Picture 20" descr="Graphical user interface, website&#10;&#10;Description automatically generated">
            <a:extLst>
              <a:ext uri="{FF2B5EF4-FFF2-40B4-BE49-F238E27FC236}">
                <a16:creationId xmlns:a16="http://schemas.microsoft.com/office/drawing/2014/main" id="{1DD4E908-EF38-5C46-984C-EC164549E0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46477" y="2832452"/>
            <a:ext cx="1531531" cy="2403747"/>
          </a:xfrm>
          <a:prstGeom prst="rect">
            <a:avLst/>
          </a:prstGeom>
        </p:spPr>
      </p:pic>
      <p:pic>
        <p:nvPicPr>
          <p:cNvPr id="23" name="Picture 22" descr="Graphical user interface, website&#10;&#10;Description automatically generated">
            <a:extLst>
              <a:ext uri="{FF2B5EF4-FFF2-40B4-BE49-F238E27FC236}">
                <a16:creationId xmlns:a16="http://schemas.microsoft.com/office/drawing/2014/main" id="{3FBD4CDB-15B1-A44B-A828-B6E039FD9F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6"/>
          <a:stretch/>
        </p:blipFill>
        <p:spPr>
          <a:xfrm>
            <a:off x="3781733" y="2804742"/>
            <a:ext cx="1524247" cy="2529253"/>
          </a:xfrm>
          <a:prstGeom prst="rect">
            <a:avLst/>
          </a:prstGeom>
        </p:spPr>
      </p:pic>
      <p:sp>
        <p:nvSpPr>
          <p:cNvPr id="12" name="TextBox 11">
            <a:extLst>
              <a:ext uri="{FF2B5EF4-FFF2-40B4-BE49-F238E27FC236}">
                <a16:creationId xmlns:a16="http://schemas.microsoft.com/office/drawing/2014/main" id="{DCED6FF4-5377-6047-B841-0F5092EE7D2D}"/>
              </a:ext>
            </a:extLst>
          </p:cNvPr>
          <p:cNvSpPr txBox="1"/>
          <p:nvPr/>
        </p:nvSpPr>
        <p:spPr>
          <a:xfrm>
            <a:off x="428927" y="6264563"/>
            <a:ext cx="4889480"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John </a:t>
            </a:r>
            <a:r>
              <a:rPr lang="en-US" sz="2400" b="1" dirty="0" err="1">
                <a:latin typeface="Arial" panose="020B0604020202020204" pitchFamily="34" charset="0"/>
                <a:cs typeface="Arial" panose="020B0604020202020204" pitchFamily="34" charset="0"/>
              </a:rPr>
              <a:t>Polle</a:t>
            </a:r>
            <a:r>
              <a:rPr lang="en-US" sz="2400" b="1" dirty="0">
                <a:latin typeface="Arial" panose="020B0604020202020204" pitchFamily="34" charset="0"/>
                <a:cs typeface="Arial" panose="020B0604020202020204" pitchFamily="34" charset="0"/>
              </a:rPr>
              <a:t> – </a:t>
            </a:r>
            <a:r>
              <a:rPr lang="en-US" sz="2400" b="1" dirty="0" err="1">
                <a:latin typeface="Arial" panose="020B0604020202020204" pitchFamily="34" charset="0"/>
                <a:cs typeface="Arial" panose="020B0604020202020204" pitchFamily="34" charset="0"/>
              </a:rPr>
              <a:t>jpolle@arizona.edu</a:t>
            </a:r>
            <a:endParaRPr lang="en-US" sz="2400" b="1" dirty="0">
              <a:latin typeface="Arial" panose="020B0604020202020204" pitchFamily="34" charset="0"/>
              <a:cs typeface="Arial" panose="020B0604020202020204" pitchFamily="34" charset="0"/>
            </a:endParaRPr>
          </a:p>
        </p:txBody>
      </p:sp>
      <p:sp>
        <p:nvSpPr>
          <p:cNvPr id="13" name="Title 2">
            <a:extLst>
              <a:ext uri="{FF2B5EF4-FFF2-40B4-BE49-F238E27FC236}">
                <a16:creationId xmlns:a16="http://schemas.microsoft.com/office/drawing/2014/main" id="{26518BF3-C236-8841-9ADD-27D5DFE4E07D}"/>
              </a:ext>
            </a:extLst>
          </p:cNvPr>
          <p:cNvSpPr txBox="1">
            <a:spLocks/>
          </p:cNvSpPr>
          <p:nvPr/>
        </p:nvSpPr>
        <p:spPr>
          <a:xfrm>
            <a:off x="133377" y="5617104"/>
            <a:ext cx="5480579" cy="558427"/>
          </a:xfrm>
          <a:prstGeom prst="rect">
            <a:avLst/>
          </a:prstGeom>
        </p:spPr>
        <p:txBody>
          <a:bodyPr vert="horz" lIns="91440" tIns="45720" rIns="91440" bIns="45720" rtlCol="0" anchor="ctr">
            <a:noAutofit/>
          </a:bodyPr>
          <a:lstStyle>
            <a:lvl1pPr algn="ctr" defTabSz="457200" rtl="0" eaLnBrk="1" latinLnBrk="0" hangingPunct="1">
              <a:lnSpc>
                <a:spcPts val="3600"/>
              </a:lnSpc>
              <a:spcBef>
                <a:spcPct val="0"/>
              </a:spcBef>
              <a:buNone/>
              <a:defRPr sz="3200" b="1" i="0" kern="1200" baseline="0">
                <a:solidFill>
                  <a:srgbClr val="003366"/>
                </a:solidFill>
                <a:latin typeface="Arial Black"/>
                <a:ea typeface="+mj-ea"/>
                <a:cs typeface="Arial Black"/>
              </a:defRPr>
            </a:lvl1pPr>
          </a:lstStyle>
          <a:p>
            <a:pPr algn="l"/>
            <a:r>
              <a:rPr lang="en-US" dirty="0">
                <a:latin typeface="Arial" panose="020B0604020202020204" pitchFamily="34" charset="0"/>
                <a:cs typeface="Arial" panose="020B0604020202020204" pitchFamily="34" charset="0"/>
              </a:rPr>
              <a:t>Web site: </a:t>
            </a:r>
            <a:r>
              <a:rPr lang="en-US" dirty="0" err="1">
                <a:latin typeface="Arial" panose="020B0604020202020204" pitchFamily="34" charset="0"/>
                <a:cs typeface="Arial" panose="020B0604020202020204" pitchFamily="34" charset="0"/>
              </a:rPr>
              <a:t>wrrc.arizona.edu</a:t>
            </a:r>
            <a:endParaRPr lang="en-US" dirty="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5E041E25-A988-7B43-ABB7-5E9D220065A1}"/>
              </a:ext>
            </a:extLst>
          </p:cNvPr>
          <p:cNvGrpSpPr/>
          <p:nvPr/>
        </p:nvGrpSpPr>
        <p:grpSpPr>
          <a:xfrm>
            <a:off x="9930436" y="1077999"/>
            <a:ext cx="2031390" cy="1332986"/>
            <a:chOff x="609600" y="2038120"/>
            <a:chExt cx="2031390" cy="1332986"/>
          </a:xfrm>
        </p:grpSpPr>
        <p:sp>
          <p:nvSpPr>
            <p:cNvPr id="30" name="TextBox 29">
              <a:extLst>
                <a:ext uri="{FF2B5EF4-FFF2-40B4-BE49-F238E27FC236}">
                  <a16:creationId xmlns:a16="http://schemas.microsoft.com/office/drawing/2014/main" id="{A42B8158-AB98-5047-AFBF-9323F16808DA}"/>
                </a:ext>
              </a:extLst>
            </p:cNvPr>
            <p:cNvSpPr txBox="1"/>
            <p:nvPr/>
          </p:nvSpPr>
          <p:spPr>
            <a:xfrm>
              <a:off x="609600" y="2038120"/>
              <a:ext cx="2031390" cy="369332"/>
            </a:xfrm>
            <a:prstGeom prst="rect">
              <a:avLst/>
            </a:prstGeom>
            <a:noFill/>
          </p:spPr>
          <p:txBody>
            <a:bodyPr wrap="none" rtlCol="0">
              <a:spAutoFit/>
            </a:bodyPr>
            <a:lstStyle/>
            <a:p>
              <a:r>
                <a:rPr lang="en-US" dirty="0" err="1">
                  <a:solidFill>
                    <a:srgbClr val="003366"/>
                  </a:solidFill>
                  <a:latin typeface="Arial"/>
                  <a:cs typeface="Arial"/>
                </a:rPr>
                <a:t>twitter.com</a:t>
              </a:r>
              <a:r>
                <a:rPr lang="en-US" dirty="0">
                  <a:solidFill>
                    <a:srgbClr val="003366"/>
                  </a:solidFill>
                  <a:latin typeface="Arial"/>
                  <a:cs typeface="Arial"/>
                </a:rPr>
                <a:t>/</a:t>
              </a:r>
              <a:r>
                <a:rPr lang="en-US" dirty="0" err="1">
                  <a:solidFill>
                    <a:srgbClr val="003366"/>
                  </a:solidFill>
                  <a:latin typeface="Arial"/>
                  <a:cs typeface="Arial"/>
                </a:rPr>
                <a:t>azwrrc</a:t>
              </a:r>
              <a:endParaRPr lang="en-US" dirty="0">
                <a:solidFill>
                  <a:srgbClr val="003366"/>
                </a:solidFill>
                <a:latin typeface="Arial"/>
                <a:cs typeface="Arial"/>
              </a:endParaRPr>
            </a:p>
          </p:txBody>
        </p:sp>
        <p:pic>
          <p:nvPicPr>
            <p:cNvPr id="31" name="Picture 30" descr="A close up of a logo&#10;&#10;Description automatically generated">
              <a:extLst>
                <a:ext uri="{FF2B5EF4-FFF2-40B4-BE49-F238E27FC236}">
                  <a16:creationId xmlns:a16="http://schemas.microsoft.com/office/drawing/2014/main" id="{D8FF26EA-6559-BE4E-8225-DDB289790E0A}"/>
                </a:ext>
              </a:extLst>
            </p:cNvPr>
            <p:cNvPicPr>
              <a:picLocks noChangeAspect="1"/>
            </p:cNvPicPr>
            <p:nvPr/>
          </p:nvPicPr>
          <p:blipFill>
            <a:blip r:embed="rId6"/>
            <a:stretch>
              <a:fillRect/>
            </a:stretch>
          </p:blipFill>
          <p:spPr>
            <a:xfrm>
              <a:off x="1199181" y="2518877"/>
              <a:ext cx="852229" cy="852229"/>
            </a:xfrm>
            <a:prstGeom prst="rect">
              <a:avLst/>
            </a:prstGeom>
          </p:spPr>
        </p:pic>
      </p:grpSp>
      <p:grpSp>
        <p:nvGrpSpPr>
          <p:cNvPr id="32" name="Group 31">
            <a:extLst>
              <a:ext uri="{FF2B5EF4-FFF2-40B4-BE49-F238E27FC236}">
                <a16:creationId xmlns:a16="http://schemas.microsoft.com/office/drawing/2014/main" id="{CFE39E65-836C-C942-8CE4-8B14DA2A627A}"/>
              </a:ext>
            </a:extLst>
          </p:cNvPr>
          <p:cNvGrpSpPr/>
          <p:nvPr/>
        </p:nvGrpSpPr>
        <p:grpSpPr>
          <a:xfrm>
            <a:off x="9568491" y="2538386"/>
            <a:ext cx="2762295" cy="1390880"/>
            <a:chOff x="3954996" y="2038120"/>
            <a:chExt cx="2762295" cy="1390880"/>
          </a:xfrm>
        </p:grpSpPr>
        <p:sp>
          <p:nvSpPr>
            <p:cNvPr id="33" name="TextBox 32">
              <a:extLst>
                <a:ext uri="{FF2B5EF4-FFF2-40B4-BE49-F238E27FC236}">
                  <a16:creationId xmlns:a16="http://schemas.microsoft.com/office/drawing/2014/main" id="{80411BE2-7315-BC43-946E-6172833B0F1E}"/>
                </a:ext>
              </a:extLst>
            </p:cNvPr>
            <p:cNvSpPr txBox="1"/>
            <p:nvPr/>
          </p:nvSpPr>
          <p:spPr>
            <a:xfrm>
              <a:off x="3954996" y="2038120"/>
              <a:ext cx="2762295" cy="369332"/>
            </a:xfrm>
            <a:prstGeom prst="rect">
              <a:avLst/>
            </a:prstGeom>
            <a:noFill/>
          </p:spPr>
          <p:txBody>
            <a:bodyPr wrap="none" rtlCol="0">
              <a:spAutoFit/>
            </a:bodyPr>
            <a:lstStyle/>
            <a:p>
              <a:r>
                <a:rPr lang="en-US" dirty="0" err="1">
                  <a:solidFill>
                    <a:srgbClr val="003366"/>
                  </a:solidFill>
                  <a:latin typeface="Arial"/>
                  <a:cs typeface="Arial"/>
                </a:rPr>
                <a:t>facebook.com</a:t>
              </a:r>
              <a:r>
                <a:rPr lang="en-US" dirty="0">
                  <a:solidFill>
                    <a:srgbClr val="003366"/>
                  </a:solidFill>
                  <a:latin typeface="Arial"/>
                  <a:cs typeface="Arial"/>
                </a:rPr>
                <a:t>/AZWRRC</a:t>
              </a:r>
            </a:p>
          </p:txBody>
        </p:sp>
        <p:pic>
          <p:nvPicPr>
            <p:cNvPr id="34" name="Picture 33" descr="Icon&#10;&#10;Description automatically generated">
              <a:extLst>
                <a:ext uri="{FF2B5EF4-FFF2-40B4-BE49-F238E27FC236}">
                  <a16:creationId xmlns:a16="http://schemas.microsoft.com/office/drawing/2014/main" id="{C83B345D-204F-9A4A-9ADD-24E4B5A64AC3}"/>
                </a:ext>
              </a:extLst>
            </p:cNvPr>
            <p:cNvPicPr>
              <a:picLocks noChangeAspect="1"/>
            </p:cNvPicPr>
            <p:nvPr/>
          </p:nvPicPr>
          <p:blipFill>
            <a:blip r:embed="rId7"/>
            <a:stretch>
              <a:fillRect/>
            </a:stretch>
          </p:blipFill>
          <p:spPr>
            <a:xfrm>
              <a:off x="4910029" y="2576771"/>
              <a:ext cx="852229" cy="852229"/>
            </a:xfrm>
            <a:prstGeom prst="rect">
              <a:avLst/>
            </a:prstGeom>
          </p:spPr>
        </p:pic>
      </p:grpSp>
      <p:grpSp>
        <p:nvGrpSpPr>
          <p:cNvPr id="35" name="Group 34">
            <a:extLst>
              <a:ext uri="{FF2B5EF4-FFF2-40B4-BE49-F238E27FC236}">
                <a16:creationId xmlns:a16="http://schemas.microsoft.com/office/drawing/2014/main" id="{3182ECDE-1735-9046-8807-B868B0EE0D55}"/>
              </a:ext>
            </a:extLst>
          </p:cNvPr>
          <p:cNvGrpSpPr/>
          <p:nvPr/>
        </p:nvGrpSpPr>
        <p:grpSpPr>
          <a:xfrm>
            <a:off x="9661164" y="4135467"/>
            <a:ext cx="2569934" cy="1390880"/>
            <a:chOff x="8031297" y="2038120"/>
            <a:chExt cx="2569934" cy="1390880"/>
          </a:xfrm>
        </p:grpSpPr>
        <p:sp>
          <p:nvSpPr>
            <p:cNvPr id="36" name="TextBox 35">
              <a:extLst>
                <a:ext uri="{FF2B5EF4-FFF2-40B4-BE49-F238E27FC236}">
                  <a16:creationId xmlns:a16="http://schemas.microsoft.com/office/drawing/2014/main" id="{EAE2283C-EC1F-474C-9E9F-630CA26D2E0C}"/>
                </a:ext>
              </a:extLst>
            </p:cNvPr>
            <p:cNvSpPr txBox="1"/>
            <p:nvPr/>
          </p:nvSpPr>
          <p:spPr>
            <a:xfrm>
              <a:off x="8031297" y="2038120"/>
              <a:ext cx="2569934"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instagram.com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uazwrrc</a:t>
              </a:r>
              <a:endParaRPr lang="en-US" dirty="0">
                <a:latin typeface="Arial" panose="020B0604020202020204" pitchFamily="34" charset="0"/>
                <a:cs typeface="Arial" panose="020B0604020202020204" pitchFamily="34" charset="0"/>
              </a:endParaRPr>
            </a:p>
          </p:txBody>
        </p:sp>
        <p:pic>
          <p:nvPicPr>
            <p:cNvPr id="37" name="Picture 36" descr="Icon&#10;&#10;Description automatically generated">
              <a:extLst>
                <a:ext uri="{FF2B5EF4-FFF2-40B4-BE49-F238E27FC236}">
                  <a16:creationId xmlns:a16="http://schemas.microsoft.com/office/drawing/2014/main" id="{98EC049C-CF2C-7A44-8B0B-BB89E661CE6C}"/>
                </a:ext>
              </a:extLst>
            </p:cNvPr>
            <p:cNvPicPr>
              <a:picLocks noChangeAspect="1"/>
            </p:cNvPicPr>
            <p:nvPr/>
          </p:nvPicPr>
          <p:blipFill>
            <a:blip r:embed="rId8"/>
            <a:stretch>
              <a:fillRect/>
            </a:stretch>
          </p:blipFill>
          <p:spPr>
            <a:xfrm>
              <a:off x="8890150" y="2576771"/>
              <a:ext cx="852229" cy="852229"/>
            </a:xfrm>
            <a:prstGeom prst="rect">
              <a:avLst/>
            </a:prstGeom>
          </p:spPr>
        </p:pic>
      </p:grpSp>
    </p:spTree>
    <p:extLst>
      <p:ext uri="{BB962C8B-B14F-4D97-AF65-F5344CB8AC3E}">
        <p14:creationId xmlns:p14="http://schemas.microsoft.com/office/powerpoint/2010/main" val="715860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0517" y="2525089"/>
            <a:ext cx="6621141" cy="3423491"/>
          </a:xfrm>
        </p:spPr>
        <p:txBody>
          <a:bodyPr>
            <a:normAutofit/>
          </a:bodyPr>
          <a:lstStyle/>
          <a:p>
            <a:pPr marL="0" indent="0">
              <a:buNone/>
            </a:pPr>
            <a:r>
              <a:rPr lang="en-US" dirty="0"/>
              <a:t>The WRRC contact form is now linked to Cooperative Extension’s customer relationship management (CRM) system, allowing us to better track and respond to inquiries from throughout Arizona. Personnel from the WRRC will respond to questions submitted through our web form within 3-5 working days (usually much sooner), helping provide answers to water-related questions that impact our state.</a:t>
            </a:r>
          </a:p>
        </p:txBody>
      </p:sp>
      <p:sp>
        <p:nvSpPr>
          <p:cNvPr id="5" name="TextBox 4">
            <a:extLst>
              <a:ext uri="{FF2B5EF4-FFF2-40B4-BE49-F238E27FC236}">
                <a16:creationId xmlns:a16="http://schemas.microsoft.com/office/drawing/2014/main" id="{9E242CFD-3CDE-4C73-B8AE-E777E6E63FB8}"/>
              </a:ext>
            </a:extLst>
          </p:cNvPr>
          <p:cNvSpPr txBox="1"/>
          <p:nvPr/>
        </p:nvSpPr>
        <p:spPr>
          <a:xfrm>
            <a:off x="720468" y="6125869"/>
            <a:ext cx="4921540" cy="461665"/>
          </a:xfrm>
          <a:prstGeom prst="rect">
            <a:avLst/>
          </a:prstGeom>
          <a:noFill/>
        </p:spPr>
        <p:txBody>
          <a:bodyPr wrap="none" rtlCol="0">
            <a:spAutoFit/>
          </a:bodyPr>
          <a:lstStyle/>
          <a:p>
            <a:r>
              <a:rPr lang="en-US" sz="2400" b="1" dirty="0" err="1">
                <a:latin typeface="Arial" panose="020B0604020202020204" pitchFamily="34" charset="0"/>
                <a:cs typeface="Arial" panose="020B0604020202020204" pitchFamily="34" charset="0"/>
              </a:rPr>
              <a:t>wrrc.arizona.edu</a:t>
            </a:r>
            <a:r>
              <a:rPr lang="en-US" sz="2400" b="1" dirty="0">
                <a:latin typeface="Arial" panose="020B0604020202020204" pitchFamily="34" charset="0"/>
                <a:cs typeface="Arial" panose="020B0604020202020204" pitchFamily="34" charset="0"/>
              </a:rPr>
              <a:t>/WRRC-Contact</a:t>
            </a:r>
          </a:p>
        </p:txBody>
      </p:sp>
      <p:sp>
        <p:nvSpPr>
          <p:cNvPr id="16" name="Title 2">
            <a:extLst>
              <a:ext uri="{FF2B5EF4-FFF2-40B4-BE49-F238E27FC236}">
                <a16:creationId xmlns:a16="http://schemas.microsoft.com/office/drawing/2014/main" id="{66569A17-DDDC-6346-9EE7-BDC929278F9E}"/>
              </a:ext>
            </a:extLst>
          </p:cNvPr>
          <p:cNvSpPr>
            <a:spLocks noGrp="1"/>
          </p:cNvSpPr>
          <p:nvPr>
            <p:ph type="title"/>
          </p:nvPr>
        </p:nvSpPr>
        <p:spPr>
          <a:xfrm>
            <a:off x="720468" y="793759"/>
            <a:ext cx="5801240" cy="695334"/>
          </a:xfrm>
        </p:spPr>
        <p:txBody>
          <a:bodyPr/>
          <a:lstStyle/>
          <a:p>
            <a:pPr algn="l">
              <a:lnSpc>
                <a:spcPct val="150000"/>
              </a:lnSpc>
            </a:pPr>
            <a:r>
              <a:rPr lang="en-US" dirty="0"/>
              <a:t>WRRC Contact Form</a:t>
            </a:r>
            <a:endParaRPr lang="en-US" sz="2400" dirty="0">
              <a:latin typeface="Arial" panose="020B0604020202020204" pitchFamily="34" charset="0"/>
              <a:cs typeface="Arial" panose="020B0604020202020204" pitchFamily="34" charset="0"/>
            </a:endParaRPr>
          </a:p>
        </p:txBody>
      </p:sp>
      <p:pic>
        <p:nvPicPr>
          <p:cNvPr id="6" name="Picture 5" descr="Graphical user interface, text, application&#10;&#10;Description automatically generated">
            <a:extLst>
              <a:ext uri="{FF2B5EF4-FFF2-40B4-BE49-F238E27FC236}">
                <a16:creationId xmlns:a16="http://schemas.microsoft.com/office/drawing/2014/main" id="{3C95F285-0C85-274F-A836-BB729B05DA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0979" y="385321"/>
            <a:ext cx="4135021" cy="5971381"/>
          </a:xfrm>
          <a:prstGeom prst="rect">
            <a:avLst/>
          </a:prstGeom>
        </p:spPr>
      </p:pic>
      <p:sp>
        <p:nvSpPr>
          <p:cNvPr id="8" name="TextBox 7">
            <a:extLst>
              <a:ext uri="{FF2B5EF4-FFF2-40B4-BE49-F238E27FC236}">
                <a16:creationId xmlns:a16="http://schemas.microsoft.com/office/drawing/2014/main" id="{775A6C9E-AACE-EB4F-BD05-55BBC41E0E3E}"/>
              </a:ext>
            </a:extLst>
          </p:cNvPr>
          <p:cNvSpPr txBox="1"/>
          <p:nvPr/>
        </p:nvSpPr>
        <p:spPr>
          <a:xfrm>
            <a:off x="720468" y="1516803"/>
            <a:ext cx="5099088" cy="830997"/>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We are here to help answer your</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questions about water in Arizona</a:t>
            </a:r>
            <a:endParaRPr lang="en-US" sz="2400" b="1" dirty="0">
              <a:solidFill>
                <a:srgbClr val="003366"/>
              </a:solidFill>
              <a:latin typeface="Arial"/>
              <a:cs typeface="Arial"/>
            </a:endParaRPr>
          </a:p>
        </p:txBody>
      </p:sp>
      <p:sp>
        <p:nvSpPr>
          <p:cNvPr id="7" name="Title 1">
            <a:extLst>
              <a:ext uri="{FF2B5EF4-FFF2-40B4-BE49-F238E27FC236}">
                <a16:creationId xmlns:a16="http://schemas.microsoft.com/office/drawing/2014/main" id="{F0D8D214-F8B7-A847-8648-72A8E68E3951}"/>
              </a:ext>
            </a:extLst>
          </p:cNvPr>
          <p:cNvSpPr txBox="1">
            <a:spLocks/>
          </p:cNvSpPr>
          <p:nvPr/>
        </p:nvSpPr>
        <p:spPr>
          <a:xfrm>
            <a:off x="479929" y="0"/>
            <a:ext cx="6050280" cy="1143000"/>
          </a:xfrm>
          <a:prstGeom prst="rect">
            <a:avLst/>
          </a:prstGeom>
        </p:spPr>
        <p:txBody>
          <a:bodyPr vert="horz" lIns="91440" tIns="45720" rIns="91440" bIns="45720" rtlCol="0" anchor="ctr">
            <a:noAutofit/>
          </a:bodyPr>
          <a:lstStyle>
            <a:lvl1pPr algn="ctr" defTabSz="457200" rtl="0" eaLnBrk="1" latinLnBrk="0" hangingPunct="1">
              <a:lnSpc>
                <a:spcPts val="3600"/>
              </a:lnSpc>
              <a:spcBef>
                <a:spcPct val="0"/>
              </a:spcBef>
              <a:buNone/>
              <a:defRPr sz="3200" b="1" i="0" kern="1200" baseline="0">
                <a:solidFill>
                  <a:srgbClr val="003366"/>
                </a:solidFill>
                <a:latin typeface="Arial Black"/>
                <a:ea typeface="+mj-ea"/>
                <a:cs typeface="Arial Black"/>
              </a:defRPr>
            </a:lvl1pPr>
          </a:lstStyle>
          <a:p>
            <a:r>
              <a:rPr lang="en-US" sz="3600" dirty="0">
                <a:solidFill>
                  <a:srgbClr val="AB0520"/>
                </a:solidFill>
              </a:rPr>
              <a:t>Q&amp;A - Discussion</a:t>
            </a:r>
          </a:p>
        </p:txBody>
      </p:sp>
    </p:spTree>
    <p:extLst>
      <p:ext uri="{BB962C8B-B14F-4D97-AF65-F5344CB8AC3E}">
        <p14:creationId xmlns:p14="http://schemas.microsoft.com/office/powerpoint/2010/main" val="2926351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EAEC28-5D1E-E041-A154-0E8BEFE47A36}"/>
              </a:ext>
            </a:extLst>
          </p:cNvPr>
          <p:cNvSpPr/>
          <p:nvPr/>
        </p:nvSpPr>
        <p:spPr>
          <a:xfrm>
            <a:off x="-1" y="0"/>
            <a:ext cx="5193323" cy="3486804"/>
          </a:xfrm>
          <a:prstGeom prst="rect">
            <a:avLst/>
          </a:prstGeom>
          <a:solidFill>
            <a:srgbClr val="003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3">
            <a:extLst>
              <a:ext uri="{FF2B5EF4-FFF2-40B4-BE49-F238E27FC236}">
                <a16:creationId xmlns:a16="http://schemas.microsoft.com/office/drawing/2014/main" id="{0D8F6B0F-6B9A-114D-B30B-135A30C48BF8}"/>
              </a:ext>
            </a:extLst>
          </p:cNvPr>
          <p:cNvSpPr txBox="1">
            <a:spLocks/>
          </p:cNvSpPr>
          <p:nvPr/>
        </p:nvSpPr>
        <p:spPr>
          <a:xfrm>
            <a:off x="758494" y="665065"/>
            <a:ext cx="3535657" cy="215667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Tx/>
              <a:buFont typeface="Arial"/>
              <a:buChar char="•"/>
              <a:defRPr sz="2000" kern="1200">
                <a:solidFill>
                  <a:srgbClr val="003366"/>
                </a:solidFill>
                <a:latin typeface="Arial"/>
                <a:ea typeface="+mn-ea"/>
                <a:cs typeface="Arial"/>
              </a:defRPr>
            </a:lvl1pPr>
            <a:lvl2pPr marL="742950" indent="-285750" algn="l" defTabSz="457200" rtl="0" eaLnBrk="1" latinLnBrk="0" hangingPunct="1">
              <a:spcBef>
                <a:spcPct val="20000"/>
              </a:spcBef>
              <a:buClrTx/>
              <a:buFont typeface="Arial"/>
              <a:buChar char="•"/>
              <a:defRPr sz="1600" kern="1200">
                <a:solidFill>
                  <a:srgbClr val="003366"/>
                </a:solidFill>
                <a:latin typeface="Arial"/>
                <a:ea typeface="+mn-ea"/>
                <a:cs typeface="Arial"/>
              </a:defRPr>
            </a:lvl2pPr>
            <a:lvl3pPr marL="1143000" indent="-228600" algn="l" defTabSz="457200" rtl="0" eaLnBrk="1" latinLnBrk="0" hangingPunct="1">
              <a:spcBef>
                <a:spcPct val="20000"/>
              </a:spcBef>
              <a:buClrTx/>
              <a:buFont typeface="Arial"/>
              <a:buChar char="•"/>
              <a:defRPr sz="1200" kern="1200">
                <a:solidFill>
                  <a:srgbClr val="003366"/>
                </a:solidFill>
                <a:latin typeface="Arial"/>
                <a:ea typeface="+mn-ea"/>
                <a:cs typeface="Arial"/>
              </a:defRPr>
            </a:lvl3pPr>
            <a:lvl4pPr marL="1600200" indent="-228600" algn="l" defTabSz="457200" rtl="0" eaLnBrk="1" latinLnBrk="0" hangingPunct="1">
              <a:spcBef>
                <a:spcPct val="20000"/>
              </a:spcBef>
              <a:buClrTx/>
              <a:buFont typeface="Arial"/>
              <a:buChar char="•"/>
              <a:defRPr sz="1200" kern="1200">
                <a:solidFill>
                  <a:srgbClr val="003366"/>
                </a:solidFill>
                <a:latin typeface="Arial"/>
                <a:ea typeface="+mn-ea"/>
                <a:cs typeface="Arial"/>
              </a:defRPr>
            </a:lvl4pPr>
            <a:lvl5pPr marL="2057400" indent="-228600" algn="l" defTabSz="457200" rtl="0" eaLnBrk="1" latinLnBrk="0" hangingPunct="1">
              <a:spcBef>
                <a:spcPct val="20000"/>
              </a:spcBef>
              <a:buClrTx/>
              <a:buFont typeface="Arial"/>
              <a:buChar char="•"/>
              <a:defRPr sz="1200" kern="1200">
                <a:solidFill>
                  <a:srgbClr val="0033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a:solidFill>
                  <a:schemeClr val="bg1"/>
                </a:solidFill>
              </a:rPr>
              <a:t>GREATER DEPTH, BROADER PERSPECTIVE</a:t>
            </a:r>
            <a:br>
              <a:rPr lang="en-US" sz="2800" b="1">
                <a:solidFill>
                  <a:schemeClr val="bg1"/>
                </a:solidFill>
              </a:rPr>
            </a:br>
            <a:r>
              <a:rPr lang="en-US" sz="2800" b="1">
                <a:solidFill>
                  <a:schemeClr val="bg1"/>
                </a:solidFill>
              </a:rPr>
              <a:t>FOR A CLEAR WATER FUTURE</a:t>
            </a:r>
            <a:endParaRPr lang="en-US" sz="2800" b="1" dirty="0">
              <a:solidFill>
                <a:schemeClr val="bg1"/>
              </a:solidFill>
            </a:endParaRPr>
          </a:p>
        </p:txBody>
      </p:sp>
      <p:sp>
        <p:nvSpPr>
          <p:cNvPr id="4" name="Content Placeholder 1">
            <a:extLst>
              <a:ext uri="{FF2B5EF4-FFF2-40B4-BE49-F238E27FC236}">
                <a16:creationId xmlns:a16="http://schemas.microsoft.com/office/drawing/2014/main" id="{09A2E891-7A39-0943-AC70-3F1CF414784E}"/>
              </a:ext>
            </a:extLst>
          </p:cNvPr>
          <p:cNvSpPr txBox="1">
            <a:spLocks/>
          </p:cNvSpPr>
          <p:nvPr/>
        </p:nvSpPr>
        <p:spPr>
          <a:xfrm>
            <a:off x="2083360" y="3781996"/>
            <a:ext cx="7968690" cy="1773767"/>
          </a:xfrm>
          <a:prstGeom prst="rect">
            <a:avLst/>
          </a:prstGeom>
        </p:spPr>
        <p:txBody>
          <a:bodyPr vert="horz" lIns="91440" tIns="45720" rIns="91440" bIns="45720" rtlCol="0">
            <a:no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kern="1200">
                <a:solidFill>
                  <a:srgbClr val="595959"/>
                </a:solidFill>
                <a:latin typeface="Verdana"/>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chemeClr val="tx1">
                    <a:lumMod val="65000"/>
                    <a:lumOff val="35000"/>
                  </a:schemeClr>
                </a:solidFill>
                <a:latin typeface="Verdana"/>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chemeClr val="tx1">
                    <a:lumMod val="65000"/>
                    <a:lumOff val="35000"/>
                  </a:schemeClr>
                </a:solidFill>
                <a:latin typeface="Verdana"/>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chemeClr val="tx1">
                    <a:lumMod val="65000"/>
                    <a:lumOff val="35000"/>
                  </a:schemeClr>
                </a:solidFill>
                <a:latin typeface="Verdana"/>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chemeClr val="tx1">
                    <a:lumMod val="65000"/>
                    <a:lumOff val="35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dirty="0">
                <a:solidFill>
                  <a:srgbClr val="003366"/>
                </a:solidFill>
                <a:latin typeface="Arial"/>
                <a:cs typeface="Arial"/>
              </a:rPr>
              <a:t>We tackle key water policy and management issues, empower informed decision-making, </a:t>
            </a:r>
            <a:br>
              <a:rPr lang="en-US" sz="2800" dirty="0">
                <a:solidFill>
                  <a:srgbClr val="003366"/>
                </a:solidFill>
                <a:latin typeface="Arial"/>
                <a:cs typeface="Arial"/>
              </a:rPr>
            </a:br>
            <a:r>
              <a:rPr lang="en-US" sz="2800" dirty="0">
                <a:solidFill>
                  <a:srgbClr val="003366"/>
                </a:solidFill>
                <a:latin typeface="Arial"/>
                <a:cs typeface="Arial"/>
              </a:rPr>
              <a:t>and enrich understanding through engagement, education, and applied research.</a:t>
            </a:r>
          </a:p>
        </p:txBody>
      </p:sp>
      <p:pic>
        <p:nvPicPr>
          <p:cNvPr id="5" name="Content Placeholder 4" descr="wrrc-building.png">
            <a:extLst>
              <a:ext uri="{FF2B5EF4-FFF2-40B4-BE49-F238E27FC236}">
                <a16:creationId xmlns:a16="http://schemas.microsoft.com/office/drawing/2014/main" id="{89011143-BD4A-C545-8BE0-7DB72EF898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52646" y="0"/>
            <a:ext cx="7139354" cy="3486804"/>
          </a:xfrm>
          <a:prstGeom prst="rect">
            <a:avLst/>
          </a:prstGeom>
        </p:spPr>
      </p:pic>
      <p:sp>
        <p:nvSpPr>
          <p:cNvPr id="6" name="Content Placeholder 2">
            <a:extLst>
              <a:ext uri="{FF2B5EF4-FFF2-40B4-BE49-F238E27FC236}">
                <a16:creationId xmlns:a16="http://schemas.microsoft.com/office/drawing/2014/main" id="{2222B830-2792-CE4B-9D00-611FE29A6D7B}"/>
              </a:ext>
            </a:extLst>
          </p:cNvPr>
          <p:cNvSpPr txBox="1">
            <a:spLocks/>
          </p:cNvSpPr>
          <p:nvPr/>
        </p:nvSpPr>
        <p:spPr>
          <a:xfrm>
            <a:off x="2400102" y="5858784"/>
            <a:ext cx="7391796" cy="678786"/>
          </a:xfrm>
          <a:prstGeom prst="rect">
            <a:avLst/>
          </a:prstGeom>
        </p:spPr>
        <p:txBody>
          <a:bodyPr vert="horz" lIns="91440" tIns="45720" rIns="91440" bIns="45720" rtlCol="0">
            <a:normAutofit fontScale="92500" lnSpcReduction="20000"/>
          </a:bodyPr>
          <a:lstStyle>
            <a:lvl1pPr marL="0" marR="0" indent="0" algn="l" defTabSz="914400" rtl="0" eaLnBrk="0" fontAlgn="base" latinLnBrk="0" hangingPunct="0">
              <a:lnSpc>
                <a:spcPct val="100000"/>
              </a:lnSpc>
              <a:spcBef>
                <a:spcPts val="800"/>
              </a:spcBef>
              <a:spcAft>
                <a:spcPct val="0"/>
              </a:spcAft>
              <a:buClrTx/>
              <a:buSzTx/>
              <a:buFontTx/>
              <a:buNone/>
              <a:tabLst/>
              <a:defRPr sz="1800" b="0" i="0" kern="1200">
                <a:solidFill>
                  <a:srgbClr val="003366"/>
                </a:solidFill>
                <a:latin typeface="Verdana"/>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rgbClr val="003366"/>
                </a:solidFill>
                <a:latin typeface="Verdana"/>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rgbClr val="003366"/>
                </a:solidFill>
                <a:latin typeface="Verdana"/>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rgbClr val="003366"/>
                </a:solidFill>
                <a:latin typeface="Verdana"/>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rgbClr val="003366"/>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b="1" dirty="0" err="1">
                <a:latin typeface="Arial Black"/>
                <a:cs typeface="Arial Black"/>
              </a:rPr>
              <a:t>wrrc.arizona.edu</a:t>
            </a:r>
            <a:endParaRPr lang="en-US" sz="2000" b="1" dirty="0">
              <a:latin typeface="Arial Black"/>
              <a:cs typeface="Arial Black"/>
            </a:endParaRPr>
          </a:p>
          <a:p>
            <a:pPr algn="ctr"/>
            <a:r>
              <a:rPr lang="en-US" sz="2000" b="1" dirty="0" err="1">
                <a:latin typeface="Arial Black"/>
                <a:cs typeface="Arial Black"/>
              </a:rPr>
              <a:t>wrrc.arizona.edu</a:t>
            </a:r>
            <a:r>
              <a:rPr lang="en-US" sz="2000" b="1" dirty="0">
                <a:latin typeface="Arial Black"/>
                <a:cs typeface="Arial Black"/>
              </a:rPr>
              <a:t>/subscribe</a:t>
            </a:r>
          </a:p>
          <a:p>
            <a:pPr algn="ctr"/>
            <a:endParaRPr lang="en-US" sz="2000" b="1" dirty="0"/>
          </a:p>
          <a:p>
            <a:pPr algn="ctr"/>
            <a:endParaRPr lang="en-US" sz="2000" b="1" dirty="0"/>
          </a:p>
        </p:txBody>
      </p:sp>
    </p:spTree>
    <p:extLst>
      <p:ext uri="{BB962C8B-B14F-4D97-AF65-F5344CB8AC3E}">
        <p14:creationId xmlns:p14="http://schemas.microsoft.com/office/powerpoint/2010/main" val="2861957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rrc.arizona.edu/sites/wrrc.arizona.edu/files/images/Water-Map-2017-4-13.jpg">
            <a:extLst>
              <a:ext uri="{FF2B5EF4-FFF2-40B4-BE49-F238E27FC236}">
                <a16:creationId xmlns:a16="http://schemas.microsoft.com/office/drawing/2014/main" id="{72E69238-7444-D942-87FC-384DDB81F2B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39"/>
            <a:ext cx="4572000" cy="684276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82868AE3-850F-EF41-BCA1-54080B7087E0}"/>
              </a:ext>
            </a:extLst>
          </p:cNvPr>
          <p:cNvSpPr txBox="1"/>
          <p:nvPr/>
        </p:nvSpPr>
        <p:spPr>
          <a:xfrm>
            <a:off x="4706981" y="125470"/>
            <a:ext cx="2227218" cy="584775"/>
          </a:xfrm>
          <a:prstGeom prst="rect">
            <a:avLst/>
          </a:prstGeom>
          <a:noFill/>
        </p:spPr>
        <p:txBody>
          <a:bodyPr wrap="square" rtlCol="0">
            <a:spAutoFit/>
          </a:bodyPr>
          <a:lstStyle/>
          <a:p>
            <a:r>
              <a:rPr lang="en-US" sz="3200" b="1" dirty="0">
                <a:solidFill>
                  <a:srgbClr val="AB0520"/>
                </a:solidFill>
                <a:latin typeface="Arial"/>
                <a:cs typeface="Arial"/>
              </a:rPr>
              <a:t>UPDATES</a:t>
            </a:r>
          </a:p>
        </p:txBody>
      </p:sp>
      <p:pic>
        <p:nvPicPr>
          <p:cNvPr id="6" name="Picture 5">
            <a:extLst>
              <a:ext uri="{FF2B5EF4-FFF2-40B4-BE49-F238E27FC236}">
                <a16:creationId xmlns:a16="http://schemas.microsoft.com/office/drawing/2014/main" id="{2411A344-3666-354D-8C5F-AA6C2DF31BF5}"/>
              </a:ext>
            </a:extLst>
          </p:cNvPr>
          <p:cNvPicPr>
            <a:picLocks noChangeAspect="1"/>
          </p:cNvPicPr>
          <p:nvPr/>
        </p:nvPicPr>
        <p:blipFill>
          <a:blip r:embed="rId3"/>
          <a:stretch>
            <a:fillRect/>
          </a:stretch>
        </p:blipFill>
        <p:spPr>
          <a:xfrm>
            <a:off x="4102102" y="849529"/>
            <a:ext cx="3517900" cy="5156200"/>
          </a:xfrm>
          <a:prstGeom prst="rect">
            <a:avLst/>
          </a:prstGeom>
        </p:spPr>
      </p:pic>
      <p:pic>
        <p:nvPicPr>
          <p:cNvPr id="3" name="Picture 2">
            <a:extLst>
              <a:ext uri="{FF2B5EF4-FFF2-40B4-BE49-F238E27FC236}">
                <a16:creationId xmlns:a16="http://schemas.microsoft.com/office/drawing/2014/main" id="{BF5CECA3-559C-E340-ADA3-D2BB9CF63D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4199" y="-13814"/>
            <a:ext cx="5257801" cy="6900865"/>
          </a:xfrm>
          <a:prstGeom prst="rect">
            <a:avLst/>
          </a:prstGeom>
        </p:spPr>
      </p:pic>
    </p:spTree>
    <p:extLst>
      <p:ext uri="{BB962C8B-B14F-4D97-AF65-F5344CB8AC3E}">
        <p14:creationId xmlns:p14="http://schemas.microsoft.com/office/powerpoint/2010/main" val="283171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504A-94E8-944B-B566-CC1815657F80}"/>
              </a:ext>
            </a:extLst>
          </p:cNvPr>
          <p:cNvSpPr>
            <a:spLocks noGrp="1"/>
          </p:cNvSpPr>
          <p:nvPr>
            <p:ph type="title"/>
          </p:nvPr>
        </p:nvSpPr>
        <p:spPr>
          <a:xfrm>
            <a:off x="762000" y="2179320"/>
            <a:ext cx="10972800" cy="1143000"/>
          </a:xfrm>
        </p:spPr>
        <p:txBody>
          <a:bodyPr/>
          <a:lstStyle/>
          <a:p>
            <a:r>
              <a:rPr lang="en-US" sz="3600" dirty="0">
                <a:solidFill>
                  <a:srgbClr val="AB0520"/>
                </a:solidFill>
              </a:rPr>
              <a:t>COLLABORATION OPPORTUNITIES</a:t>
            </a:r>
          </a:p>
        </p:txBody>
      </p:sp>
    </p:spTree>
    <p:extLst>
      <p:ext uri="{BB962C8B-B14F-4D97-AF65-F5344CB8AC3E}">
        <p14:creationId xmlns:p14="http://schemas.microsoft.com/office/powerpoint/2010/main" val="2689592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3" name="Rectangle 2"/>
          <p:cNvSpPr/>
          <p:nvPr/>
        </p:nvSpPr>
        <p:spPr>
          <a:xfrm>
            <a:off x="3413" y="-1"/>
            <a:ext cx="12188587" cy="2030417"/>
          </a:xfrm>
          <a:prstGeom prst="rect">
            <a:avLst/>
          </a:prstGeom>
          <a:blipFill dpi="0" rotWithShape="1">
            <a:blip r:embed="rId3" cstate="screen">
              <a:extLst>
                <a:ext uri="{28A0092B-C50C-407E-A947-70E740481C1C}">
                  <a14:useLocalDpi xmlns:a14="http://schemas.microsoft.com/office/drawing/2010/main"/>
                </a:ext>
              </a:extLst>
            </a:blip>
            <a:srcRect/>
            <a:stretch>
              <a:fillRect l="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chemeClr val="dk1"/>
              </a:buClr>
              <a:buSzPts val="1800"/>
            </a:pPr>
            <a:endParaRPr lang="en-US" b="1" dirty="0">
              <a:ln>
                <a:solidFill>
                  <a:schemeClr val="bg1"/>
                </a:solidFill>
              </a:ln>
              <a:solidFill>
                <a:schemeClr val="bg1"/>
              </a:solidFill>
              <a:ea typeface="Calibri"/>
              <a:cs typeface="Calibri"/>
              <a:sym typeface="Calibri"/>
            </a:endParaRPr>
          </a:p>
        </p:txBody>
      </p:sp>
      <p:sp>
        <p:nvSpPr>
          <p:cNvPr id="23" name="Google Shape;23;p1"/>
          <p:cNvSpPr txBox="1"/>
          <p:nvPr/>
        </p:nvSpPr>
        <p:spPr>
          <a:xfrm>
            <a:off x="0" y="451057"/>
            <a:ext cx="1219200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Calibri"/>
              <a:buNone/>
            </a:pPr>
            <a:r>
              <a:rPr lang="en-US" sz="3200" b="1" i="0" u="none" strike="noStrike" cap="none" dirty="0">
                <a:solidFill>
                  <a:srgbClr val="E3F1F5"/>
                </a:solidFill>
                <a:latin typeface="Arial Narrow" panose="020B0606020202030204" pitchFamily="34" charset="0"/>
                <a:ea typeface="Calibri"/>
                <a:cs typeface="Arial" panose="020B0604020202020204" pitchFamily="34" charset="0"/>
                <a:sym typeface="Calibri"/>
              </a:rPr>
              <a:t>Know About Your Water – Basic County Level Water Resource Information</a:t>
            </a:r>
            <a:endParaRPr sz="3200" b="1" i="0" u="none" strike="noStrike" cap="none" dirty="0">
              <a:solidFill>
                <a:srgbClr val="E3F1F5"/>
              </a:solidFill>
              <a:latin typeface="Arial Narrow" panose="020B0606020202030204" pitchFamily="34" charset="0"/>
              <a:ea typeface="Calibri"/>
              <a:cs typeface="Arial" panose="020B0604020202020204" pitchFamily="34" charset="0"/>
              <a:sym typeface="Calibri"/>
            </a:endParaRPr>
          </a:p>
        </p:txBody>
      </p:sp>
      <p:sp>
        <p:nvSpPr>
          <p:cNvPr id="10" name="Google Shape;24;p1"/>
          <p:cNvSpPr txBox="1"/>
          <p:nvPr/>
        </p:nvSpPr>
        <p:spPr>
          <a:xfrm>
            <a:off x="38099" y="1091464"/>
            <a:ext cx="12150488" cy="830956"/>
          </a:xfrm>
          <a:prstGeom prst="rect">
            <a:avLst/>
          </a:prstGeom>
          <a:noFill/>
          <a:ln>
            <a:noFill/>
          </a:ln>
        </p:spPr>
        <p:txBody>
          <a:bodyPr spcFirstLastPara="1" wrap="square" lIns="91425" tIns="45700" rIns="91425" bIns="45700" anchor="t" anchorCtr="0">
            <a:spAutoFit/>
          </a:bodyPr>
          <a:lstStyle/>
          <a:p>
            <a:pPr lvl="0" algn="ctr">
              <a:buClr>
                <a:schemeClr val="dk1"/>
              </a:buClr>
              <a:buSzPts val="1800"/>
            </a:pPr>
            <a:r>
              <a:rPr lang="en-US" sz="2400" dirty="0">
                <a:ln>
                  <a:solidFill>
                    <a:schemeClr val="bg1"/>
                  </a:solidFill>
                </a:ln>
                <a:solidFill>
                  <a:schemeClr val="bg1"/>
                </a:solidFill>
                <a:ea typeface="Calibri"/>
                <a:cs typeface="Calibri"/>
                <a:sym typeface="Calibri"/>
              </a:rPr>
              <a:t>A Water Resources Research Center program to build collaborations with Arizona’s County Cooperative Extension offices to grow awareness and understanding about water in each county</a:t>
            </a:r>
            <a:endParaRPr lang="en-US" sz="2400" b="1" dirty="0">
              <a:ln>
                <a:solidFill>
                  <a:schemeClr val="bg1"/>
                </a:solidFill>
              </a:ln>
              <a:solidFill>
                <a:schemeClr val="bg1"/>
              </a:solidFill>
              <a:ea typeface="Calibri"/>
              <a:cs typeface="Calibri"/>
              <a:sym typeface="Calibri"/>
            </a:endParaRPr>
          </a:p>
        </p:txBody>
      </p:sp>
      <p:pic>
        <p:nvPicPr>
          <p:cNvPr id="9" name="Picture 8">
            <a:extLst>
              <a:ext uri="{FF2B5EF4-FFF2-40B4-BE49-F238E27FC236}">
                <a16:creationId xmlns:a16="http://schemas.microsoft.com/office/drawing/2014/main" id="{E7B15AAA-87E5-404E-9CE7-E48154FAB6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699" b="5618"/>
          <a:stretch/>
        </p:blipFill>
        <p:spPr>
          <a:xfrm>
            <a:off x="9186938" y="2710901"/>
            <a:ext cx="2659316" cy="3159457"/>
          </a:xfrm>
          <a:prstGeom prst="rect">
            <a:avLst/>
          </a:prstGeom>
          <a:ln>
            <a:noFill/>
          </a:ln>
        </p:spPr>
      </p:pic>
      <p:sp>
        <p:nvSpPr>
          <p:cNvPr id="11" name="Google Shape;26;p1">
            <a:extLst>
              <a:ext uri="{FF2B5EF4-FFF2-40B4-BE49-F238E27FC236}">
                <a16:creationId xmlns:a16="http://schemas.microsoft.com/office/drawing/2014/main" id="{E2ADF87A-3D5E-496C-B143-4ECEB44720D5}"/>
              </a:ext>
            </a:extLst>
          </p:cNvPr>
          <p:cNvSpPr txBox="1"/>
          <p:nvPr/>
        </p:nvSpPr>
        <p:spPr>
          <a:xfrm>
            <a:off x="9418002" y="5832734"/>
            <a:ext cx="2615191" cy="8925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US" sz="1600" dirty="0">
                <a:solidFill>
                  <a:schemeClr val="dk1"/>
                </a:solidFill>
                <a:latin typeface="Calibri"/>
                <a:ea typeface="Calibri"/>
                <a:cs typeface="Calibri"/>
                <a:sym typeface="Calibri"/>
              </a:rPr>
              <a:t>Arsenic in Arizona Water</a:t>
            </a:r>
          </a:p>
          <a:p>
            <a:pPr marL="0" marR="0" lvl="0" indent="0" algn="ctr" rtl="0">
              <a:spcBef>
                <a:spcPts val="0"/>
              </a:spcBef>
              <a:spcAft>
                <a:spcPts val="0"/>
              </a:spcAft>
              <a:buClr>
                <a:schemeClr val="dk1"/>
              </a:buClr>
              <a:buSzPts val="1800"/>
              <a:buFont typeface="Calibri"/>
              <a:buNone/>
            </a:pPr>
            <a:r>
              <a:rPr lang="en-US" sz="1200" dirty="0">
                <a:solidFill>
                  <a:schemeClr val="dk1"/>
                </a:solidFill>
                <a:latin typeface="Calibri"/>
                <a:ea typeface="Calibri"/>
                <a:cs typeface="Calibri"/>
                <a:sym typeface="Calibri"/>
              </a:rPr>
              <a:t>Groundwater Quality in Arizona (1995-2009). </a:t>
            </a:r>
            <a:r>
              <a:rPr lang="en-US" sz="1200" i="1" dirty="0">
                <a:solidFill>
                  <a:schemeClr val="dk1"/>
                </a:solidFill>
                <a:latin typeface="Calibri"/>
                <a:ea typeface="Calibri"/>
                <a:cs typeface="Calibri"/>
                <a:sym typeface="Calibri"/>
              </a:rPr>
              <a:t>Arizona Department of Environmental Quality,</a:t>
            </a:r>
            <a:r>
              <a:rPr lang="en-US" sz="1200" dirty="0">
                <a:solidFill>
                  <a:schemeClr val="dk1"/>
                </a:solidFill>
                <a:latin typeface="Calibri"/>
                <a:ea typeface="Calibri"/>
                <a:cs typeface="Calibri"/>
                <a:sym typeface="Calibri"/>
              </a:rPr>
              <a:t> 2011</a:t>
            </a:r>
            <a:r>
              <a:rPr lang="en-US" sz="1200" i="1" dirty="0">
                <a:solidFill>
                  <a:schemeClr val="dk1"/>
                </a:solidFill>
                <a:latin typeface="Calibri"/>
                <a:ea typeface="Calibri"/>
                <a:cs typeface="Calibri"/>
                <a:sym typeface="Calibri"/>
              </a:rPr>
              <a:t>.</a:t>
            </a:r>
            <a:endParaRPr lang="en-US" sz="1200" dirty="0">
              <a:solidFill>
                <a:schemeClr val="dk1"/>
              </a:solidFill>
              <a:ea typeface="Calibri"/>
              <a:cs typeface="Calibri"/>
              <a:sym typeface="Calibri"/>
            </a:endParaRPr>
          </a:p>
        </p:txBody>
      </p:sp>
      <p:pic>
        <p:nvPicPr>
          <p:cNvPr id="13" name="Picture 12">
            <a:extLst>
              <a:ext uri="{FF2B5EF4-FFF2-40B4-BE49-F238E27FC236}">
                <a16:creationId xmlns:a16="http://schemas.microsoft.com/office/drawing/2014/main" id="{14AA5A03-B022-4944-BDEA-A7DDB0C671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221" y="2830878"/>
            <a:ext cx="4023360" cy="2434771"/>
          </a:xfrm>
          <a:prstGeom prst="rect">
            <a:avLst/>
          </a:prstGeom>
          <a:ln>
            <a:noFill/>
          </a:ln>
        </p:spPr>
      </p:pic>
      <p:sp>
        <p:nvSpPr>
          <p:cNvPr id="15" name="Google Shape;26;p1">
            <a:extLst>
              <a:ext uri="{FF2B5EF4-FFF2-40B4-BE49-F238E27FC236}">
                <a16:creationId xmlns:a16="http://schemas.microsoft.com/office/drawing/2014/main" id="{EDA11D5E-B6C5-446F-9400-4B002BCF4DE4}"/>
              </a:ext>
            </a:extLst>
          </p:cNvPr>
          <p:cNvSpPr txBox="1"/>
          <p:nvPr/>
        </p:nvSpPr>
        <p:spPr>
          <a:xfrm>
            <a:off x="5082221" y="5235625"/>
            <a:ext cx="402336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US" sz="1600" dirty="0">
                <a:solidFill>
                  <a:schemeClr val="dk1"/>
                </a:solidFill>
                <a:latin typeface="Calibri"/>
                <a:ea typeface="Calibri"/>
                <a:cs typeface="Calibri"/>
                <a:sym typeface="Calibri"/>
              </a:rPr>
              <a:t>Water use in the Pinal AMA</a:t>
            </a:r>
          </a:p>
          <a:p>
            <a:pPr lvl="0" algn="ctr">
              <a:buClr>
                <a:schemeClr val="dk1"/>
              </a:buClr>
              <a:buSzPts val="1800"/>
            </a:pPr>
            <a:r>
              <a:rPr lang="en-US" sz="1200" dirty="0">
                <a:solidFill>
                  <a:schemeClr val="dk1"/>
                </a:solidFill>
                <a:ea typeface="Calibri"/>
                <a:cs typeface="Calibri"/>
                <a:sym typeface="Calibri"/>
                <a:hlinkClick r:id="rId6"/>
              </a:rPr>
              <a:t>https://new.azwater.gov/ama/ama-data</a:t>
            </a:r>
            <a:endParaRPr lang="en-US" sz="1200" dirty="0">
              <a:solidFill>
                <a:schemeClr val="dk1"/>
              </a:solidFill>
              <a:ea typeface="Calibri"/>
              <a:cs typeface="Calibri"/>
              <a:sym typeface="Calibri"/>
            </a:endParaRPr>
          </a:p>
        </p:txBody>
      </p:sp>
      <p:sp>
        <p:nvSpPr>
          <p:cNvPr id="16" name="Google Shape;24;p1">
            <a:extLst>
              <a:ext uri="{FF2B5EF4-FFF2-40B4-BE49-F238E27FC236}">
                <a16:creationId xmlns:a16="http://schemas.microsoft.com/office/drawing/2014/main" id="{D9E90A5D-7303-4F22-883B-E7B07EC642F0}"/>
              </a:ext>
            </a:extLst>
          </p:cNvPr>
          <p:cNvSpPr txBox="1"/>
          <p:nvPr/>
        </p:nvSpPr>
        <p:spPr>
          <a:xfrm>
            <a:off x="158806" y="1903490"/>
            <a:ext cx="11874387" cy="1846619"/>
          </a:xfrm>
          <a:prstGeom prst="rect">
            <a:avLst/>
          </a:prstGeom>
          <a:noFill/>
          <a:ln>
            <a:noFill/>
          </a:ln>
        </p:spPr>
        <p:txBody>
          <a:bodyPr spcFirstLastPara="1" wrap="square" lIns="91425" tIns="45700" rIns="91425" bIns="45700" anchor="t" anchorCtr="0">
            <a:spAutoFit/>
          </a:bodyPr>
          <a:lstStyle/>
          <a:p>
            <a:pPr lvl="0">
              <a:spcBef>
                <a:spcPts val="1200"/>
              </a:spcBef>
              <a:buClr>
                <a:schemeClr val="dk1"/>
              </a:buClr>
              <a:buSzPts val="1800"/>
            </a:pPr>
            <a:r>
              <a:rPr lang="en-US" sz="2400" b="1" dirty="0">
                <a:solidFill>
                  <a:srgbClr val="409AB2"/>
                </a:solidFill>
                <a:latin typeface="Arial" panose="020B0604020202020204" pitchFamily="34" charset="0"/>
                <a:ea typeface="Calibri"/>
                <a:cs typeface="Arial" panose="020B0604020202020204" pitchFamily="34" charset="0"/>
                <a:sym typeface="Calibri"/>
              </a:rPr>
              <a:t>Survey:</a:t>
            </a:r>
            <a:r>
              <a:rPr lang="en-US" sz="2000" dirty="0">
                <a:solidFill>
                  <a:srgbClr val="409AB2"/>
                </a:solidFill>
                <a:latin typeface="Arial" panose="020B0604020202020204" pitchFamily="34" charset="0"/>
                <a:ea typeface="Calibri"/>
                <a:cs typeface="Arial" panose="020B0604020202020204" pitchFamily="34" charset="0"/>
                <a:sym typeface="Calibri"/>
              </a:rPr>
              <a:t> CES directors in 2018 indicated how the WRRC could help achieve county CE goals.</a:t>
            </a:r>
          </a:p>
          <a:p>
            <a:pPr marL="285750" lvl="0" indent="-285750">
              <a:buClr>
                <a:schemeClr val="dk1"/>
              </a:buClr>
              <a:buSzPts val="1800"/>
              <a:buFont typeface="Arial" panose="020B0604020202020204" pitchFamily="34" charset="0"/>
              <a:buChar char="•"/>
            </a:pPr>
            <a:r>
              <a:rPr lang="en-US" sz="2000" b="1" dirty="0">
                <a:solidFill>
                  <a:srgbClr val="409AB2"/>
                </a:solidFill>
                <a:latin typeface="Arial" panose="020B0604020202020204" pitchFamily="34" charset="0"/>
                <a:ea typeface="Calibri"/>
                <a:cs typeface="Arial" panose="020B0604020202020204" pitchFamily="34" charset="0"/>
                <a:sym typeface="Calibri"/>
              </a:rPr>
              <a:t>Assistance with seminars &amp; speakers</a:t>
            </a:r>
          </a:p>
          <a:p>
            <a:pPr marL="285750" lvl="0" indent="-285750">
              <a:buClr>
                <a:schemeClr val="dk1"/>
              </a:buClr>
              <a:buSzPts val="1800"/>
              <a:buFont typeface="Arial" panose="020B0604020202020204" pitchFamily="34" charset="0"/>
              <a:buChar char="•"/>
            </a:pPr>
            <a:r>
              <a:rPr lang="en-US" sz="2000" b="1" dirty="0">
                <a:solidFill>
                  <a:srgbClr val="409AB2"/>
                </a:solidFill>
                <a:latin typeface="Arial" panose="020B0604020202020204" pitchFamily="34" charset="0"/>
                <a:ea typeface="Calibri"/>
                <a:cs typeface="Arial" panose="020B0604020202020204" pitchFamily="34" charset="0"/>
                <a:sym typeface="Calibri"/>
              </a:rPr>
              <a:t>Fact sheets</a:t>
            </a:r>
          </a:p>
          <a:p>
            <a:pPr marL="285750" lvl="0" indent="-285750">
              <a:buClr>
                <a:schemeClr val="dk1"/>
              </a:buClr>
              <a:buSzPts val="1800"/>
              <a:buFont typeface="Arial" panose="020B0604020202020204" pitchFamily="34" charset="0"/>
              <a:buChar char="•"/>
            </a:pPr>
            <a:r>
              <a:rPr lang="en-US" sz="2000" dirty="0">
                <a:solidFill>
                  <a:srgbClr val="409AB2"/>
                </a:solidFill>
                <a:latin typeface="Arial" panose="020B0604020202020204" pitchFamily="34" charset="0"/>
                <a:ea typeface="Calibri"/>
                <a:cs typeface="Arial" panose="020B0604020202020204" pitchFamily="34" charset="0"/>
                <a:sym typeface="Calibri"/>
              </a:rPr>
              <a:t>Finding project funding</a:t>
            </a:r>
          </a:p>
          <a:p>
            <a:pPr marL="285750" lvl="0" indent="-285750">
              <a:buClr>
                <a:schemeClr val="dk1"/>
              </a:buClr>
              <a:buSzPts val="1800"/>
              <a:buFont typeface="Arial" panose="020B0604020202020204" pitchFamily="34" charset="0"/>
              <a:buChar char="•"/>
            </a:pPr>
            <a:r>
              <a:rPr lang="en-US" sz="2000" dirty="0">
                <a:solidFill>
                  <a:srgbClr val="409AB2"/>
                </a:solidFill>
                <a:latin typeface="Arial" panose="020B0604020202020204" pitchFamily="34" charset="0"/>
                <a:ea typeface="Calibri"/>
                <a:cs typeface="Arial" panose="020B0604020202020204" pitchFamily="34" charset="0"/>
                <a:sym typeface="Calibri"/>
              </a:rPr>
              <a:t>Connecting with </a:t>
            </a:r>
            <a:r>
              <a:rPr lang="en-US" sz="2000" dirty="0" err="1">
                <a:solidFill>
                  <a:srgbClr val="409AB2"/>
                </a:solidFill>
                <a:latin typeface="Arial" panose="020B0604020202020204" pitchFamily="34" charset="0"/>
                <a:ea typeface="Calibri"/>
                <a:cs typeface="Arial" panose="020B0604020202020204" pitchFamily="34" charset="0"/>
                <a:sym typeface="Calibri"/>
              </a:rPr>
              <a:t>UArizona</a:t>
            </a:r>
            <a:r>
              <a:rPr lang="en-US" sz="2000" dirty="0">
                <a:solidFill>
                  <a:srgbClr val="409AB2"/>
                </a:solidFill>
                <a:latin typeface="Arial" panose="020B0604020202020204" pitchFamily="34" charset="0"/>
                <a:ea typeface="Calibri"/>
                <a:cs typeface="Arial" panose="020B0604020202020204" pitchFamily="34" charset="0"/>
                <a:sym typeface="Calibri"/>
              </a:rPr>
              <a:t> researchers</a:t>
            </a:r>
          </a:p>
        </p:txBody>
      </p:sp>
      <p:sp>
        <p:nvSpPr>
          <p:cNvPr id="2" name="Rectangle 1">
            <a:extLst>
              <a:ext uri="{FF2B5EF4-FFF2-40B4-BE49-F238E27FC236}">
                <a16:creationId xmlns:a16="http://schemas.microsoft.com/office/drawing/2014/main" id="{E0FEB7DE-7F00-467A-8D50-AB044426B6DD}"/>
              </a:ext>
            </a:extLst>
          </p:cNvPr>
          <p:cNvSpPr/>
          <p:nvPr/>
        </p:nvSpPr>
        <p:spPr>
          <a:xfrm>
            <a:off x="8587068" y="2710901"/>
            <a:ext cx="556931" cy="1625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26;p1">
            <a:extLst>
              <a:ext uri="{FF2B5EF4-FFF2-40B4-BE49-F238E27FC236}">
                <a16:creationId xmlns:a16="http://schemas.microsoft.com/office/drawing/2014/main" id="{E90AFA45-8542-40E8-BB75-D74F16EE12DE}"/>
              </a:ext>
            </a:extLst>
          </p:cNvPr>
          <p:cNvSpPr txBox="1"/>
          <p:nvPr/>
        </p:nvSpPr>
        <p:spPr>
          <a:xfrm>
            <a:off x="6409267" y="2830878"/>
            <a:ext cx="3200399" cy="1754286"/>
          </a:xfrm>
          <a:prstGeom prst="rect">
            <a:avLst/>
          </a:prstGeom>
          <a:noFill/>
          <a:ln>
            <a:noFill/>
          </a:ln>
        </p:spPr>
        <p:txBody>
          <a:bodyPr spcFirstLastPara="1" wrap="square" lIns="91425" tIns="45700" rIns="91425" bIns="45700" anchor="t" anchorCtr="0">
            <a:spAutoFit/>
          </a:bodyPr>
          <a:lstStyle/>
          <a:p>
            <a:pPr>
              <a:buClr>
                <a:schemeClr val="dk1"/>
              </a:buClr>
              <a:buSzPts val="1800"/>
            </a:pPr>
            <a:r>
              <a:rPr lang="en-US" b="1" dirty="0">
                <a:solidFill>
                  <a:srgbClr val="409AB2"/>
                </a:solidFill>
                <a:ea typeface="Calibri"/>
                <a:cs typeface="Calibri"/>
                <a:sym typeface="Calibri"/>
              </a:rPr>
              <a:t>County-relevant Information: </a:t>
            </a:r>
          </a:p>
          <a:p>
            <a:pPr lvl="2">
              <a:buClr>
                <a:schemeClr val="dk1"/>
              </a:buClr>
              <a:buSzPts val="1800"/>
            </a:pPr>
            <a:r>
              <a:rPr lang="en-US" b="1" dirty="0">
                <a:solidFill>
                  <a:srgbClr val="409AB2"/>
                </a:solidFill>
                <a:ea typeface="Calibri"/>
                <a:cs typeface="Calibri"/>
                <a:sym typeface="Calibri"/>
              </a:rPr>
              <a:t>Water Sources</a:t>
            </a:r>
          </a:p>
          <a:p>
            <a:pPr lvl="2">
              <a:buClr>
                <a:schemeClr val="dk1"/>
              </a:buClr>
              <a:buSzPts val="1800"/>
            </a:pPr>
            <a:r>
              <a:rPr lang="en-US" b="1" dirty="0">
                <a:solidFill>
                  <a:srgbClr val="409AB2"/>
                </a:solidFill>
                <a:ea typeface="Calibri"/>
                <a:cs typeface="Calibri"/>
                <a:sym typeface="Calibri"/>
              </a:rPr>
              <a:t>Water Quality</a:t>
            </a:r>
          </a:p>
          <a:p>
            <a:pPr lvl="2">
              <a:buClr>
                <a:schemeClr val="dk1"/>
              </a:buClr>
              <a:buSzPts val="1800"/>
            </a:pPr>
            <a:r>
              <a:rPr lang="en-US" b="1" dirty="0">
                <a:solidFill>
                  <a:srgbClr val="409AB2"/>
                </a:solidFill>
                <a:ea typeface="Calibri"/>
                <a:cs typeface="Calibri"/>
                <a:sym typeface="Calibri"/>
              </a:rPr>
              <a:t>Water Use</a:t>
            </a:r>
          </a:p>
          <a:p>
            <a:pPr lvl="2">
              <a:buClr>
                <a:schemeClr val="dk1"/>
              </a:buClr>
              <a:buSzPts val="1800"/>
            </a:pPr>
            <a:r>
              <a:rPr lang="en-US" b="1" dirty="0">
                <a:solidFill>
                  <a:srgbClr val="409AB2"/>
                </a:solidFill>
                <a:ea typeface="Calibri"/>
                <a:cs typeface="Calibri"/>
                <a:sym typeface="Calibri"/>
              </a:rPr>
              <a:t>Water Infrastructure</a:t>
            </a:r>
          </a:p>
          <a:p>
            <a:pPr lvl="2">
              <a:buClr>
                <a:schemeClr val="dk1"/>
              </a:buClr>
              <a:buSzPts val="1800"/>
            </a:pPr>
            <a:r>
              <a:rPr lang="en-US" b="1" dirty="0">
                <a:solidFill>
                  <a:srgbClr val="409AB2"/>
                </a:solidFill>
                <a:ea typeface="Calibri"/>
                <a:cs typeface="Calibri"/>
                <a:sym typeface="Calibri"/>
              </a:rPr>
              <a:t>Water Issues</a:t>
            </a:r>
          </a:p>
        </p:txBody>
      </p:sp>
      <p:sp>
        <p:nvSpPr>
          <p:cNvPr id="17" name="Google Shape;27;p1">
            <a:extLst>
              <a:ext uri="{FF2B5EF4-FFF2-40B4-BE49-F238E27FC236}">
                <a16:creationId xmlns:a16="http://schemas.microsoft.com/office/drawing/2014/main" id="{5FB88538-DDCE-4361-B0B6-969D0AC4817C}"/>
              </a:ext>
            </a:extLst>
          </p:cNvPr>
          <p:cNvSpPr txBox="1"/>
          <p:nvPr/>
        </p:nvSpPr>
        <p:spPr>
          <a:xfrm>
            <a:off x="233334" y="4894036"/>
            <a:ext cx="4465909" cy="1384954"/>
          </a:xfrm>
          <a:prstGeom prst="rect">
            <a:avLst/>
          </a:prstGeom>
          <a:noFill/>
          <a:ln>
            <a:solidFill>
              <a:srgbClr val="409AB2"/>
            </a:solidFill>
          </a:ln>
        </p:spPr>
        <p:txBody>
          <a:bodyPr spcFirstLastPara="1" wrap="square" lIns="91425" tIns="45700" rIns="91425" bIns="45700" anchor="t" anchorCtr="0">
            <a:spAutoFit/>
          </a:bodyPr>
          <a:lstStyle/>
          <a:p>
            <a:pPr lvl="0">
              <a:buClr>
                <a:schemeClr val="dk1"/>
              </a:buClr>
              <a:buSzPts val="1800"/>
            </a:pPr>
            <a:r>
              <a:rPr lang="en-US" sz="2400" b="1" dirty="0">
                <a:solidFill>
                  <a:schemeClr val="dk1"/>
                </a:solidFill>
                <a:latin typeface="Arial" panose="020B0604020202020204" pitchFamily="34" charset="0"/>
                <a:ea typeface="Calibri"/>
                <a:cs typeface="Arial" panose="020B0604020202020204" pitchFamily="34" charset="0"/>
                <a:sym typeface="Calibri"/>
              </a:rPr>
              <a:t>E</a:t>
            </a:r>
            <a:r>
              <a:rPr lang="en-US" sz="2400" b="1" u="none" strike="noStrike" cap="none" dirty="0">
                <a:solidFill>
                  <a:schemeClr val="dk1"/>
                </a:solidFill>
                <a:latin typeface="Arial" panose="020B0604020202020204" pitchFamily="34" charset="0"/>
                <a:ea typeface="Calibri"/>
                <a:cs typeface="Arial" panose="020B0604020202020204" pitchFamily="34" charset="0"/>
                <a:sym typeface="Calibri"/>
              </a:rPr>
              <a:t>xample</a:t>
            </a:r>
            <a:r>
              <a:rPr lang="en-US" sz="2400" b="1" dirty="0">
                <a:solidFill>
                  <a:schemeClr val="dk1"/>
                </a:solidFill>
                <a:latin typeface="Arial" panose="020B0604020202020204" pitchFamily="34" charset="0"/>
                <a:ea typeface="Calibri"/>
                <a:cs typeface="Arial" panose="020B0604020202020204" pitchFamily="34" charset="0"/>
                <a:sym typeface="Calibri"/>
              </a:rPr>
              <a:t>:</a:t>
            </a:r>
            <a:r>
              <a:rPr lang="en-US" sz="2400" b="1"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000" b="0" u="none" strike="noStrike" cap="none" dirty="0">
                <a:solidFill>
                  <a:schemeClr val="dk1"/>
                </a:solidFill>
                <a:latin typeface="Arial" panose="020B0604020202020204" pitchFamily="34" charset="0"/>
                <a:ea typeface="Calibri"/>
                <a:cs typeface="Arial" panose="020B0604020202020204" pitchFamily="34" charset="0"/>
                <a:sym typeface="Calibri"/>
              </a:rPr>
              <a:t>for Maricopa County, WRRC helped organize 3 seminars, </a:t>
            </a:r>
            <a:r>
              <a:rPr lang="en-US" sz="2000" dirty="0">
                <a:solidFill>
                  <a:schemeClr val="dk1"/>
                </a:solidFill>
                <a:latin typeface="Arial" panose="020B0604020202020204" pitchFamily="34" charset="0"/>
                <a:ea typeface="Calibri"/>
                <a:cs typeface="Arial" panose="020B0604020202020204" pitchFamily="34" charset="0"/>
                <a:sym typeface="Calibri"/>
              </a:rPr>
              <a:t>hosted by Maricopa County CES, and provided the keynote presentation. </a:t>
            </a:r>
          </a:p>
        </p:txBody>
      </p:sp>
      <p:sp>
        <p:nvSpPr>
          <p:cNvPr id="4" name="TextBox 3">
            <a:extLst>
              <a:ext uri="{FF2B5EF4-FFF2-40B4-BE49-F238E27FC236}">
                <a16:creationId xmlns:a16="http://schemas.microsoft.com/office/drawing/2014/main" id="{8698D895-51A8-400D-80B3-098A69A518C2}"/>
              </a:ext>
            </a:extLst>
          </p:cNvPr>
          <p:cNvSpPr txBox="1"/>
          <p:nvPr/>
        </p:nvSpPr>
        <p:spPr>
          <a:xfrm>
            <a:off x="4890907" y="5909367"/>
            <a:ext cx="4718759" cy="584775"/>
          </a:xfrm>
          <a:prstGeom prst="rect">
            <a:avLst/>
          </a:prstGeom>
          <a:noFill/>
          <a:ln w="38100">
            <a:solidFill>
              <a:srgbClr val="409AB2"/>
            </a:solidFill>
          </a:ln>
        </p:spPr>
        <p:txBody>
          <a:bodyPr wrap="square" rtlCol="0">
            <a:spAutoFit/>
          </a:bodyPr>
          <a:lstStyle/>
          <a:p>
            <a:r>
              <a:rPr lang="en-US" sz="1600" dirty="0">
                <a:latin typeface="Arial" panose="020B0604020202020204" pitchFamily="34" charset="0"/>
                <a:cs typeface="Arial" panose="020B0604020202020204" pitchFamily="34" charset="0"/>
              </a:rPr>
              <a:t>For more information or to discuss collaboration, contact Susanna Eden at </a:t>
            </a:r>
            <a:r>
              <a:rPr lang="en-US" sz="1600" dirty="0" err="1">
                <a:latin typeface="Arial" panose="020B0604020202020204" pitchFamily="34" charset="0"/>
                <a:cs typeface="Arial" panose="020B0604020202020204" pitchFamily="34" charset="0"/>
              </a:rPr>
              <a:t>seden@arizona.edu</a:t>
            </a:r>
            <a:r>
              <a:rPr lang="en-US" sz="1600"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DC5FE553-59CC-4039-942C-C33E7B4DA8EE}"/>
              </a:ext>
            </a:extLst>
          </p:cNvPr>
          <p:cNvSpPr txBox="1"/>
          <p:nvPr/>
        </p:nvSpPr>
        <p:spPr>
          <a:xfrm>
            <a:off x="211538" y="3750109"/>
            <a:ext cx="4445305" cy="1077218"/>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Data: </a:t>
            </a:r>
            <a:r>
              <a:rPr lang="en-US" sz="2000" dirty="0">
                <a:latin typeface="Arial" panose="020B0604020202020204" pitchFamily="34" charset="0"/>
                <a:cs typeface="Arial" panose="020B0604020202020204" pitchFamily="34" charset="0"/>
              </a:rPr>
              <a:t>WRRC staff has experience acquiring and synthesizing relevant water data from multiple sources.</a:t>
            </a:r>
          </a:p>
        </p:txBody>
      </p:sp>
    </p:spTree>
    <p:extLst>
      <p:ext uri="{BB962C8B-B14F-4D97-AF65-F5344CB8AC3E}">
        <p14:creationId xmlns:p14="http://schemas.microsoft.com/office/powerpoint/2010/main" val="2568956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FBFDFBF-619C-CF43-BF7A-1EF2DFF4866A}"/>
              </a:ext>
            </a:extLst>
          </p:cNvPr>
          <p:cNvSpPr txBox="1">
            <a:spLocks/>
          </p:cNvSpPr>
          <p:nvPr/>
        </p:nvSpPr>
        <p:spPr>
          <a:xfrm>
            <a:off x="914398" y="599488"/>
            <a:ext cx="10363201" cy="900952"/>
          </a:xfrm>
          <a:prstGeom prst="rect">
            <a:avLst/>
          </a:prstGeom>
        </p:spPr>
        <p:txBody>
          <a:bodyPr vert="horz" lIns="91440" tIns="45720" rIns="91440" bIns="45720" rtlCol="0" anchor="ctr">
            <a:noAutofit/>
          </a:bodyPr>
          <a:lstStyle>
            <a:lvl1pPr algn="ctr" defTabSz="457200" rtl="0" eaLnBrk="1" latinLnBrk="0" hangingPunct="1">
              <a:lnSpc>
                <a:spcPts val="3600"/>
              </a:lnSpc>
              <a:spcBef>
                <a:spcPct val="0"/>
              </a:spcBef>
              <a:buNone/>
              <a:defRPr sz="3200" b="1" i="0" kern="1200" baseline="0">
                <a:solidFill>
                  <a:srgbClr val="003366"/>
                </a:solidFill>
                <a:latin typeface="Arial Black"/>
                <a:ea typeface="+mj-ea"/>
                <a:cs typeface="Arial Black"/>
              </a:defRPr>
            </a:lvl1pPr>
          </a:lstStyle>
          <a:p>
            <a:r>
              <a:rPr lang="en-US" dirty="0">
                <a:solidFill>
                  <a:schemeClr val="tx1"/>
                </a:solidFill>
                <a:latin typeface="Arial Black" panose="020B0604020202020204" pitchFamily="34" charset="0"/>
                <a:cs typeface="Arial Black" panose="020B0604020202020204" pitchFamily="34" charset="0"/>
              </a:rPr>
              <a:t>Arizona Project WET</a:t>
            </a:r>
            <a:br>
              <a:rPr lang="en-US" sz="2000" dirty="0">
                <a:solidFill>
                  <a:schemeClr val="accent1">
                    <a:lumMod val="50000"/>
                  </a:schemeClr>
                </a:solidFill>
                <a:latin typeface="Arial Black" panose="020B0604020202020204" pitchFamily="34" charset="0"/>
                <a:cs typeface="Arial Black" panose="020B0604020202020204" pitchFamily="34" charset="0"/>
              </a:rPr>
            </a:br>
            <a:r>
              <a:rPr lang="en-US" sz="2000" dirty="0">
                <a:solidFill>
                  <a:schemeClr val="tx1"/>
                </a:solidFill>
                <a:latin typeface="Arial" panose="020B0604020202020204" pitchFamily="34" charset="0"/>
                <a:cs typeface="Arial" panose="020B0604020202020204" pitchFamily="34" charset="0"/>
              </a:rPr>
              <a:t>Current focus is the online Activation of Learning</a:t>
            </a:r>
          </a:p>
        </p:txBody>
      </p:sp>
      <p:sp>
        <p:nvSpPr>
          <p:cNvPr id="2" name="Rectangle 1"/>
          <p:cNvSpPr/>
          <p:nvPr/>
        </p:nvSpPr>
        <p:spPr>
          <a:xfrm>
            <a:off x="91391" y="4031068"/>
            <a:ext cx="2787935" cy="1754326"/>
          </a:xfrm>
          <a:prstGeom prst="rect">
            <a:avLst/>
          </a:prstGeom>
        </p:spPr>
        <p:txBody>
          <a:bodyPr wrap="square">
            <a:spAutoFit/>
          </a:bodyPr>
          <a:lstStyle/>
          <a:p>
            <a:pPr algn="ctr"/>
            <a:r>
              <a:rPr lang="en-US" dirty="0"/>
              <a:t>Video demonstrations bring phenomena to life for students studying matter and energy. They discover that heat energy from the sun drives the water cycle.</a:t>
            </a:r>
          </a:p>
        </p:txBody>
      </p:sp>
      <p:pic>
        <p:nvPicPr>
          <p:cNvPr id="3" name="Picture 2"/>
          <p:cNvPicPr>
            <a:picLocks noChangeAspect="1"/>
          </p:cNvPicPr>
          <p:nvPr/>
        </p:nvPicPr>
        <p:blipFill>
          <a:blip r:embed="rId2"/>
          <a:stretch>
            <a:fillRect/>
          </a:stretch>
        </p:blipFill>
        <p:spPr>
          <a:xfrm>
            <a:off x="40339" y="1798983"/>
            <a:ext cx="12131781" cy="2102156"/>
          </a:xfrm>
          <a:prstGeom prst="rect">
            <a:avLst/>
          </a:prstGeom>
          <a:ln>
            <a:solidFill>
              <a:schemeClr val="accent1"/>
            </a:solidFill>
          </a:ln>
        </p:spPr>
      </p:pic>
      <p:sp>
        <p:nvSpPr>
          <p:cNvPr id="4" name="Rectangle 3"/>
          <p:cNvSpPr/>
          <p:nvPr/>
        </p:nvSpPr>
        <p:spPr>
          <a:xfrm>
            <a:off x="3023445" y="4031068"/>
            <a:ext cx="2830703" cy="2031325"/>
          </a:xfrm>
          <a:prstGeom prst="rect">
            <a:avLst/>
          </a:prstGeom>
        </p:spPr>
        <p:txBody>
          <a:bodyPr wrap="square">
            <a:spAutoFit/>
          </a:bodyPr>
          <a:lstStyle/>
          <a:p>
            <a:pPr algn="ctr"/>
            <a:r>
              <a:rPr lang="en-US" dirty="0"/>
              <a:t>Googles slides offer opportunities to make small group work interactive using a </a:t>
            </a:r>
            <a:r>
              <a:rPr lang="en-US" i="1" dirty="0"/>
              <a:t>drag and drop</a:t>
            </a:r>
            <a:r>
              <a:rPr lang="en-US" dirty="0"/>
              <a:t> process to study water movement and transformation in the water cycle.</a:t>
            </a:r>
            <a:endParaRPr lang="en-US" dirty="0">
              <a:effectLst/>
            </a:endParaRPr>
          </a:p>
        </p:txBody>
      </p:sp>
      <p:sp>
        <p:nvSpPr>
          <p:cNvPr id="5" name="Rectangle 4"/>
          <p:cNvSpPr/>
          <p:nvPr/>
        </p:nvSpPr>
        <p:spPr>
          <a:xfrm>
            <a:off x="6235830" y="4031068"/>
            <a:ext cx="2707340" cy="1754326"/>
          </a:xfrm>
          <a:prstGeom prst="rect">
            <a:avLst/>
          </a:prstGeom>
        </p:spPr>
        <p:txBody>
          <a:bodyPr wrap="square">
            <a:spAutoFit/>
          </a:bodyPr>
          <a:lstStyle/>
          <a:p>
            <a:pPr algn="ctr"/>
            <a:r>
              <a:rPr lang="en-US" dirty="0"/>
              <a:t>Touring the </a:t>
            </a:r>
            <a:r>
              <a:rPr lang="en-US" dirty="0" err="1"/>
              <a:t>UArizona</a:t>
            </a:r>
            <a:r>
              <a:rPr lang="en-US" dirty="0"/>
              <a:t> campus, Miriam and Pearl bring a new aspect to the curriculum and add to the learning using a formative assessment in </a:t>
            </a:r>
            <a:r>
              <a:rPr lang="en-US" i="1" dirty="0"/>
              <a:t>Tiny Tap.</a:t>
            </a:r>
            <a:endParaRPr lang="en-US" dirty="0">
              <a:effectLst/>
            </a:endParaRPr>
          </a:p>
        </p:txBody>
      </p:sp>
      <p:sp>
        <p:nvSpPr>
          <p:cNvPr id="6" name="Rectangle 5"/>
          <p:cNvSpPr/>
          <p:nvPr/>
        </p:nvSpPr>
        <p:spPr>
          <a:xfrm>
            <a:off x="9367630" y="4031068"/>
            <a:ext cx="2707342" cy="1754326"/>
          </a:xfrm>
          <a:prstGeom prst="rect">
            <a:avLst/>
          </a:prstGeom>
        </p:spPr>
        <p:txBody>
          <a:bodyPr wrap="square">
            <a:spAutoFit/>
          </a:bodyPr>
          <a:lstStyle/>
          <a:p>
            <a:pPr algn="ctr"/>
            <a:r>
              <a:rPr lang="en-US" dirty="0"/>
              <a:t>Arizona Project WET's first storybook brings historical and cultural perspective to the understanding of  Tucson's water resources and use.</a:t>
            </a:r>
          </a:p>
        </p:txBody>
      </p:sp>
    </p:spTree>
    <p:extLst>
      <p:ext uri="{BB962C8B-B14F-4D97-AF65-F5344CB8AC3E}">
        <p14:creationId xmlns:p14="http://schemas.microsoft.com/office/powerpoint/2010/main" val="2183101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A41291F4-3FBE-435F-83E4-82E87B258968}"/>
              </a:ext>
            </a:extLst>
          </p:cNvPr>
          <p:cNvGraphicFramePr>
            <a:graphicFrameLocks noChangeAspect="1"/>
          </p:cNvGraphicFramePr>
          <p:nvPr/>
        </p:nvGraphicFramePr>
        <p:xfrm>
          <a:off x="6220355" y="306160"/>
          <a:ext cx="2922212" cy="3780574"/>
        </p:xfrm>
        <a:graphic>
          <a:graphicData uri="http://schemas.openxmlformats.org/presentationml/2006/ole">
            <mc:AlternateContent xmlns:mc="http://schemas.openxmlformats.org/markup-compatibility/2006">
              <mc:Choice xmlns:v="urn:schemas-microsoft-com:vml" Requires="v">
                <p:oleObj spid="_x0000_s1042" name="Acrobat Document" r:id="rId3" imgW="4663440" imgH="6034757" progId="Acrobat.Document.DC">
                  <p:embed/>
                </p:oleObj>
              </mc:Choice>
              <mc:Fallback>
                <p:oleObj name="Acrobat Document" r:id="rId3" imgW="4663440" imgH="6034757" progId="Acrobat.Document.DC">
                  <p:embed/>
                  <p:pic>
                    <p:nvPicPr>
                      <p:cNvPr id="11" name="Object 10">
                        <a:extLst>
                          <a:ext uri="{FF2B5EF4-FFF2-40B4-BE49-F238E27FC236}">
                            <a16:creationId xmlns:a16="http://schemas.microsoft.com/office/drawing/2014/main" id="{A41291F4-3FBE-435F-83E4-82E87B258968}"/>
                          </a:ext>
                        </a:extLst>
                      </p:cNvPr>
                      <p:cNvPicPr/>
                      <p:nvPr/>
                    </p:nvPicPr>
                    <p:blipFill>
                      <a:blip r:embed="rId4"/>
                      <a:stretch>
                        <a:fillRect/>
                      </a:stretch>
                    </p:blipFill>
                    <p:spPr>
                      <a:xfrm>
                        <a:off x="6220355" y="306160"/>
                        <a:ext cx="2922212" cy="3780574"/>
                      </a:xfrm>
                      <a:prstGeom prst="rect">
                        <a:avLst/>
                      </a:prstGeom>
                    </p:spPr>
                  </p:pic>
                </p:oleObj>
              </mc:Fallback>
            </mc:AlternateContent>
          </a:graphicData>
        </a:graphic>
      </p:graphicFrame>
      <p:sp>
        <p:nvSpPr>
          <p:cNvPr id="2" name="Content Placeholder 1"/>
          <p:cNvSpPr>
            <a:spLocks noGrp="1"/>
          </p:cNvSpPr>
          <p:nvPr>
            <p:ph idx="1"/>
          </p:nvPr>
        </p:nvSpPr>
        <p:spPr>
          <a:xfrm>
            <a:off x="294760" y="2292130"/>
            <a:ext cx="5801240" cy="3780573"/>
          </a:xfrm>
        </p:spPr>
        <p:txBody>
          <a:bodyPr>
            <a:normAutofit/>
          </a:bodyPr>
          <a:lstStyle/>
          <a:p>
            <a:pPr marL="54864" indent="0">
              <a:buNone/>
            </a:pPr>
            <a:r>
              <a:rPr lang="en-US" b="1" dirty="0"/>
              <a:t>Helping communities balance a secure water future</a:t>
            </a:r>
            <a:r>
              <a:rPr lang="en-US" dirty="0"/>
              <a:t> </a:t>
            </a:r>
          </a:p>
          <a:p>
            <a:pPr marL="54864" indent="0">
              <a:buNone/>
            </a:pPr>
            <a:r>
              <a:rPr lang="en-US" dirty="0"/>
              <a:t>for residential, commercial, industrial, and agricultural sectors, and the </a:t>
            </a:r>
          </a:p>
          <a:p>
            <a:pPr marL="54864" indent="0">
              <a:buNone/>
            </a:pPr>
            <a:r>
              <a:rPr lang="en-US" dirty="0"/>
              <a:t>natural environment.</a:t>
            </a:r>
          </a:p>
          <a:p>
            <a:pPr marL="54864" indent="0">
              <a:buNone/>
            </a:pPr>
            <a:r>
              <a:rPr lang="en-US" b="1" dirty="0"/>
              <a:t>Working with stakeholders in southern Gila County since 2015 </a:t>
            </a:r>
          </a:p>
          <a:p>
            <a:pPr marL="54864" indent="0">
              <a:buNone/>
            </a:pPr>
            <a:r>
              <a:rPr lang="en-US" dirty="0"/>
              <a:t>to develop local solutions to unique rural challenges.</a:t>
            </a:r>
          </a:p>
          <a:p>
            <a:pPr marL="0" indent="0">
              <a:buNone/>
            </a:pPr>
            <a:endParaRPr lang="en-US" dirty="0"/>
          </a:p>
          <a:p>
            <a:pPr marL="0" indent="0">
              <a:buNone/>
            </a:pPr>
            <a:endParaRPr lang="en-US" dirty="0"/>
          </a:p>
        </p:txBody>
      </p:sp>
      <p:sp>
        <p:nvSpPr>
          <p:cNvPr id="5" name="TextBox 4">
            <a:extLst>
              <a:ext uri="{FF2B5EF4-FFF2-40B4-BE49-F238E27FC236}">
                <a16:creationId xmlns:a16="http://schemas.microsoft.com/office/drawing/2014/main" id="{9E242CFD-3CDE-4C73-B8AE-E777E6E63FB8}"/>
              </a:ext>
            </a:extLst>
          </p:cNvPr>
          <p:cNvSpPr txBox="1"/>
          <p:nvPr/>
        </p:nvSpPr>
        <p:spPr>
          <a:xfrm>
            <a:off x="294760" y="6114983"/>
            <a:ext cx="5687904" cy="80021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wrrc.arizona.edu/</a:t>
            </a:r>
            <a:r>
              <a:rPr lang="en-US" sz="2800" b="1" dirty="0" err="1">
                <a:latin typeface="Arial" panose="020B0604020202020204" pitchFamily="34" charset="0"/>
                <a:cs typeface="Arial" panose="020B0604020202020204" pitchFamily="34" charset="0"/>
              </a:rPr>
              <a:t>waterrapids</a:t>
            </a:r>
            <a:endParaRPr lang="en-US" sz="2800" b="1" dirty="0">
              <a:latin typeface="Arial" panose="020B0604020202020204" pitchFamily="34" charset="0"/>
              <a:cs typeface="Arial" panose="020B0604020202020204" pitchFamily="34" charset="0"/>
            </a:endParaRPr>
          </a:p>
          <a:p>
            <a:endParaRPr lang="en-US" dirty="0" err="1">
              <a:solidFill>
                <a:srgbClr val="003366"/>
              </a:solidFill>
              <a:latin typeface="Arial"/>
              <a:cs typeface="Arial"/>
            </a:endParaRPr>
          </a:p>
        </p:txBody>
      </p:sp>
      <p:sp>
        <p:nvSpPr>
          <p:cNvPr id="16" name="Title 2">
            <a:extLst>
              <a:ext uri="{FF2B5EF4-FFF2-40B4-BE49-F238E27FC236}">
                <a16:creationId xmlns:a16="http://schemas.microsoft.com/office/drawing/2014/main" id="{66569A17-DDDC-6346-9EE7-BDC929278F9E}"/>
              </a:ext>
            </a:extLst>
          </p:cNvPr>
          <p:cNvSpPr>
            <a:spLocks noGrp="1"/>
          </p:cNvSpPr>
          <p:nvPr>
            <p:ph type="title"/>
          </p:nvPr>
        </p:nvSpPr>
        <p:spPr>
          <a:xfrm>
            <a:off x="294760" y="1417382"/>
            <a:ext cx="6294297" cy="800219"/>
          </a:xfrm>
        </p:spPr>
        <p:txBody>
          <a:bodyPr/>
          <a:lstStyle/>
          <a:p>
            <a:pPr algn="l">
              <a:lnSpc>
                <a:spcPts val="3000"/>
              </a:lnSpc>
            </a:pPr>
            <a:r>
              <a:rPr lang="en-US" dirty="0"/>
              <a:t>Water RAPIDS Program</a:t>
            </a:r>
            <a:br>
              <a:rPr lang="en-US" dirty="0"/>
            </a:br>
            <a:r>
              <a:rPr lang="en-US" sz="2400" dirty="0"/>
              <a:t>Ashley </a:t>
            </a:r>
            <a:r>
              <a:rPr lang="en-US" sz="2400" dirty="0" err="1"/>
              <a:t>Hullinger</a:t>
            </a:r>
            <a:r>
              <a:rPr lang="en-US" sz="2400" dirty="0"/>
              <a:t>, Program Lead</a:t>
            </a:r>
          </a:p>
        </p:txBody>
      </p:sp>
      <p:pic>
        <p:nvPicPr>
          <p:cNvPr id="8" name="Picture 7" descr="A picture containing calendar&#10;&#10;Description automatically generated">
            <a:extLst>
              <a:ext uri="{FF2B5EF4-FFF2-40B4-BE49-F238E27FC236}">
                <a16:creationId xmlns:a16="http://schemas.microsoft.com/office/drawing/2014/main" id="{03340ABE-70F1-4F04-BF4B-B9DDB2E5F2D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09337" y="4086734"/>
            <a:ext cx="5698921" cy="2428359"/>
          </a:xfrm>
          <a:prstGeom prst="rect">
            <a:avLst/>
          </a:prstGeom>
        </p:spPr>
      </p:pic>
      <p:pic>
        <p:nvPicPr>
          <p:cNvPr id="18" name="Picture 17" descr="RAPIDS Logo Horizontal_high.png">
            <a:extLst>
              <a:ext uri="{FF2B5EF4-FFF2-40B4-BE49-F238E27FC236}">
                <a16:creationId xmlns:a16="http://schemas.microsoft.com/office/drawing/2014/main" id="{E938544D-FD95-4EE7-8ED2-43B4ADB3D3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1173" y="294375"/>
            <a:ext cx="4288414" cy="981844"/>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4C8B2A06-48B0-4174-91CF-6FD72F02789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58798" y="506477"/>
            <a:ext cx="2772695" cy="3363524"/>
          </a:xfrm>
          <a:prstGeom prst="rect">
            <a:avLst/>
          </a:prstGeom>
        </p:spPr>
      </p:pic>
    </p:spTree>
    <p:extLst>
      <p:ext uri="{BB962C8B-B14F-4D97-AF65-F5344CB8AC3E}">
        <p14:creationId xmlns:p14="http://schemas.microsoft.com/office/powerpoint/2010/main" val="737822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9DB1CFE6-3091-5341-8C55-0601072E9ACC}"/>
              </a:ext>
            </a:extLst>
          </p:cNvPr>
          <p:cNvSpPr>
            <a:spLocks noGrp="1"/>
          </p:cNvSpPr>
          <p:nvPr>
            <p:ph type="title"/>
          </p:nvPr>
        </p:nvSpPr>
        <p:spPr>
          <a:xfrm>
            <a:off x="5735358" y="78031"/>
            <a:ext cx="6294297" cy="1759157"/>
          </a:xfrm>
        </p:spPr>
        <p:txBody>
          <a:bodyPr/>
          <a:lstStyle/>
          <a:p>
            <a:pPr algn="l"/>
            <a:r>
              <a:rPr lang="en-US" b="0" dirty="0"/>
              <a:t>Making data accessible for local water resources planning in rural Arizona</a:t>
            </a:r>
          </a:p>
        </p:txBody>
      </p:sp>
      <p:pic>
        <p:nvPicPr>
          <p:cNvPr id="3" name="Picture 2" descr="Text&#10;&#10;Description automatically generated">
            <a:extLst>
              <a:ext uri="{FF2B5EF4-FFF2-40B4-BE49-F238E27FC236}">
                <a16:creationId xmlns:a16="http://schemas.microsoft.com/office/drawing/2014/main" id="{26F232E7-6FA8-42DA-8E42-771600023A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99364" cy="6858000"/>
          </a:xfrm>
          <a:prstGeom prst="rect">
            <a:avLst/>
          </a:prstGeom>
        </p:spPr>
      </p:pic>
      <p:sp>
        <p:nvSpPr>
          <p:cNvPr id="4" name="Rectangle 3">
            <a:extLst>
              <a:ext uri="{FF2B5EF4-FFF2-40B4-BE49-F238E27FC236}">
                <a16:creationId xmlns:a16="http://schemas.microsoft.com/office/drawing/2014/main" id="{F23A41F8-931F-45D1-A2F3-E954FA02BAC3}"/>
              </a:ext>
            </a:extLst>
          </p:cNvPr>
          <p:cNvSpPr/>
          <p:nvPr/>
        </p:nvSpPr>
        <p:spPr>
          <a:xfrm>
            <a:off x="5735357" y="1671136"/>
            <a:ext cx="6294297" cy="2369880"/>
          </a:xfrm>
          <a:prstGeom prst="rect">
            <a:avLst/>
          </a:prstGeom>
        </p:spPr>
        <p:txBody>
          <a:bodyPr wrap="square">
            <a:spAutoFit/>
          </a:bodyPr>
          <a:lstStyle/>
          <a:p>
            <a:r>
              <a:rPr lang="en-US" sz="2400" dirty="0"/>
              <a:t>Intended for interested residents, decision makers, and other stakeholders seeking to understand the big picture of water issues in the Pinal AMA.  Funded by Babbitt Center for Land and Water Policy.</a:t>
            </a:r>
          </a:p>
          <a:p>
            <a:r>
              <a:rPr lang="en-US" sz="1400" dirty="0">
                <a:hlinkClick r:id="rId3"/>
              </a:rPr>
              <a:t>https://wrrc.arizona.edu/news/visual-guide-water-pinal-active-management-area</a:t>
            </a:r>
            <a:endParaRPr lang="en-US" sz="1400" dirty="0"/>
          </a:p>
          <a:p>
            <a:endParaRPr lang="en-US" sz="1400" dirty="0"/>
          </a:p>
        </p:txBody>
      </p:sp>
      <p:pic>
        <p:nvPicPr>
          <p:cNvPr id="6" name="Picture 5" descr="Map&#10;&#10;Description automatically generated">
            <a:extLst>
              <a:ext uri="{FF2B5EF4-FFF2-40B4-BE49-F238E27FC236}">
                <a16:creationId xmlns:a16="http://schemas.microsoft.com/office/drawing/2014/main" id="{64E9C533-6638-42FC-A0E5-C7C0E1D2EF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6137" y="4001923"/>
            <a:ext cx="3479458" cy="2688672"/>
          </a:xfrm>
          <a:prstGeom prst="rect">
            <a:avLst/>
          </a:prstGeom>
        </p:spPr>
      </p:pic>
      <p:pic>
        <p:nvPicPr>
          <p:cNvPr id="10" name="Picture 9" descr="Map&#10;&#10;Description automatically generated">
            <a:extLst>
              <a:ext uri="{FF2B5EF4-FFF2-40B4-BE49-F238E27FC236}">
                <a16:creationId xmlns:a16="http://schemas.microsoft.com/office/drawing/2014/main" id="{DE93E610-2102-44F4-8515-2636852649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79820" y="4001924"/>
            <a:ext cx="2022728" cy="2688672"/>
          </a:xfrm>
          <a:prstGeom prst="rect">
            <a:avLst/>
          </a:prstGeom>
        </p:spPr>
      </p:pic>
      <p:grpSp>
        <p:nvGrpSpPr>
          <p:cNvPr id="5" name="Group 4">
            <a:extLst>
              <a:ext uri="{FF2B5EF4-FFF2-40B4-BE49-F238E27FC236}">
                <a16:creationId xmlns:a16="http://schemas.microsoft.com/office/drawing/2014/main" id="{1E7A1BAB-16DB-A64F-A147-9694C52FFD89}"/>
              </a:ext>
            </a:extLst>
          </p:cNvPr>
          <p:cNvGrpSpPr/>
          <p:nvPr/>
        </p:nvGrpSpPr>
        <p:grpSpPr>
          <a:xfrm>
            <a:off x="899159" y="3532780"/>
            <a:ext cx="3449245" cy="2441441"/>
            <a:chOff x="899159" y="3532780"/>
            <a:chExt cx="3449245" cy="2441441"/>
          </a:xfrm>
        </p:grpSpPr>
        <p:pic>
          <p:nvPicPr>
            <p:cNvPr id="7" name="Picture 6">
              <a:extLst>
                <a:ext uri="{FF2B5EF4-FFF2-40B4-BE49-F238E27FC236}">
                  <a16:creationId xmlns:a16="http://schemas.microsoft.com/office/drawing/2014/main" id="{6F3C84D6-B816-094D-AE99-B8AE8F909014}"/>
                </a:ext>
              </a:extLst>
            </p:cNvPr>
            <p:cNvPicPr>
              <a:picLocks noChangeAspect="1"/>
            </p:cNvPicPr>
            <p:nvPr/>
          </p:nvPicPr>
          <p:blipFill>
            <a:blip r:embed="rId6"/>
            <a:stretch>
              <a:fillRect/>
            </a:stretch>
          </p:blipFill>
          <p:spPr>
            <a:xfrm>
              <a:off x="899159" y="3532780"/>
              <a:ext cx="3449245" cy="2441441"/>
            </a:xfrm>
            <a:prstGeom prst="rect">
              <a:avLst/>
            </a:prstGeom>
          </p:spPr>
        </p:pic>
        <p:sp>
          <p:nvSpPr>
            <p:cNvPr id="2" name="TextBox 1">
              <a:extLst>
                <a:ext uri="{FF2B5EF4-FFF2-40B4-BE49-F238E27FC236}">
                  <a16:creationId xmlns:a16="http://schemas.microsoft.com/office/drawing/2014/main" id="{8EF79F85-72AD-794B-ACC6-2C69E7D32210}"/>
                </a:ext>
              </a:extLst>
            </p:cNvPr>
            <p:cNvSpPr txBox="1"/>
            <p:nvPr/>
          </p:nvSpPr>
          <p:spPr>
            <a:xfrm>
              <a:off x="1036320" y="4001923"/>
              <a:ext cx="1219200" cy="369332"/>
            </a:xfrm>
            <a:prstGeom prst="rect">
              <a:avLst/>
            </a:prstGeom>
            <a:noFill/>
          </p:spPr>
          <p:txBody>
            <a:bodyPr wrap="square" rtlCol="0">
              <a:spAutoFit/>
            </a:bodyPr>
            <a:lstStyle/>
            <a:p>
              <a:r>
                <a:rPr lang="en-US" dirty="0">
                  <a:solidFill>
                    <a:srgbClr val="003366"/>
                  </a:solidFill>
                  <a:latin typeface="Arial"/>
                  <a:cs typeface="Arial"/>
                </a:rPr>
                <a:t>Page 6</a:t>
              </a:r>
            </a:p>
          </p:txBody>
        </p:sp>
      </p:grpSp>
    </p:spTree>
    <p:extLst>
      <p:ext uri="{BB962C8B-B14F-4D97-AF65-F5344CB8AC3E}">
        <p14:creationId xmlns:p14="http://schemas.microsoft.com/office/powerpoint/2010/main" val="265813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4760" y="1881555"/>
            <a:ext cx="5801240" cy="4092421"/>
          </a:xfrm>
        </p:spPr>
        <p:txBody>
          <a:bodyPr>
            <a:normAutofit lnSpcReduction="10000"/>
          </a:bodyPr>
          <a:lstStyle/>
          <a:p>
            <a:pPr marL="0" indent="0">
              <a:buNone/>
            </a:pPr>
            <a:r>
              <a:rPr lang="en-US" dirty="0"/>
              <a:t>Now fully virtual, the Brown Bag Webinar series feature fascinating presentations on water, </a:t>
            </a:r>
            <a:r>
              <a:rPr lang="en-US" b="1" dirty="0"/>
              <a:t>no matter where you are! </a:t>
            </a:r>
          </a:p>
          <a:p>
            <a:pPr marL="0" indent="0">
              <a:buNone/>
            </a:pPr>
            <a:endParaRPr lang="en-US" dirty="0"/>
          </a:p>
          <a:p>
            <a:pPr marL="0" indent="0">
              <a:buNone/>
            </a:pPr>
            <a:r>
              <a:rPr lang="en-US" dirty="0"/>
              <a:t>A real </a:t>
            </a:r>
            <a:r>
              <a:rPr lang="en-US" i="1" dirty="0"/>
              <a:t>thirst</a:t>
            </a:r>
            <a:r>
              <a:rPr lang="en-US" dirty="0"/>
              <a:t> for water information:</a:t>
            </a:r>
          </a:p>
          <a:p>
            <a:r>
              <a:rPr lang="en-US" dirty="0"/>
              <a:t>Since March, webinar attendance has more than doubled!  </a:t>
            </a:r>
          </a:p>
          <a:p>
            <a:pPr marL="0" indent="0">
              <a:buNone/>
            </a:pPr>
            <a:endParaRPr lang="en-US" dirty="0"/>
          </a:p>
          <a:p>
            <a:pPr marL="0" indent="0">
              <a:buNone/>
            </a:pPr>
            <a:r>
              <a:rPr lang="en-US" dirty="0"/>
              <a:t>Visit our website for upcoming webinars and an extensive library of recorded presentations dating back to 2013! </a:t>
            </a:r>
          </a:p>
          <a:p>
            <a:pPr marL="0" indent="0">
              <a:buNone/>
            </a:pPr>
            <a:endParaRPr lang="en-US" dirty="0"/>
          </a:p>
          <a:p>
            <a:pPr marL="0" indent="0">
              <a:buNone/>
            </a:pPr>
            <a:endParaRPr lang="en-US" dirty="0"/>
          </a:p>
        </p:txBody>
      </p:sp>
      <p:sp>
        <p:nvSpPr>
          <p:cNvPr id="5" name="TextBox 4">
            <a:extLst>
              <a:ext uri="{FF2B5EF4-FFF2-40B4-BE49-F238E27FC236}">
                <a16:creationId xmlns:a16="http://schemas.microsoft.com/office/drawing/2014/main" id="{9E242CFD-3CDE-4C73-B8AE-E777E6E63FB8}"/>
              </a:ext>
            </a:extLst>
          </p:cNvPr>
          <p:cNvSpPr txBox="1"/>
          <p:nvPr/>
        </p:nvSpPr>
        <p:spPr>
          <a:xfrm>
            <a:off x="294760" y="5973976"/>
            <a:ext cx="6675225" cy="1107996"/>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wrrc.arizona.edu/brown-bag-seminars</a:t>
            </a:r>
          </a:p>
          <a:p>
            <a:r>
              <a:rPr lang="en-US" sz="2000" b="1" dirty="0">
                <a:latin typeface="Arial" panose="020B0604020202020204" pitchFamily="34" charset="0"/>
                <a:cs typeface="Arial" panose="020B0604020202020204" pitchFamily="34" charset="0"/>
              </a:rPr>
              <a:t>Michael </a:t>
            </a:r>
            <a:r>
              <a:rPr lang="en-US" sz="2000" b="1" dirty="0" err="1">
                <a:latin typeface="Arial" panose="020B0604020202020204" pitchFamily="34" charset="0"/>
                <a:cs typeface="Arial" panose="020B0604020202020204" pitchFamily="34" charset="0"/>
              </a:rPr>
              <a:t>Seronde</a:t>
            </a:r>
            <a:r>
              <a:rPr lang="en-US" sz="2000" b="1" dirty="0">
                <a:latin typeface="Arial" panose="020B0604020202020204" pitchFamily="34" charset="0"/>
                <a:cs typeface="Arial" panose="020B0604020202020204" pitchFamily="34" charset="0"/>
              </a:rPr>
              <a:t> – </a:t>
            </a:r>
            <a:r>
              <a:rPr lang="en-US" sz="2000" b="1" dirty="0" err="1">
                <a:latin typeface="Arial" panose="020B0604020202020204" pitchFamily="34" charset="0"/>
                <a:cs typeface="Arial" panose="020B0604020202020204" pitchFamily="34" charset="0"/>
              </a:rPr>
              <a:t>seronde@arizona.edu</a:t>
            </a:r>
            <a:endParaRPr lang="en-US" sz="2000" b="1" dirty="0">
              <a:latin typeface="Arial" panose="020B0604020202020204" pitchFamily="34" charset="0"/>
              <a:cs typeface="Arial" panose="020B0604020202020204" pitchFamily="34" charset="0"/>
            </a:endParaRPr>
          </a:p>
          <a:p>
            <a:endParaRPr lang="en-US" dirty="0" err="1">
              <a:solidFill>
                <a:srgbClr val="003366"/>
              </a:solidFill>
              <a:latin typeface="Arial"/>
              <a:cs typeface="Arial"/>
            </a:endParaRPr>
          </a:p>
        </p:txBody>
      </p:sp>
      <p:grpSp>
        <p:nvGrpSpPr>
          <p:cNvPr id="4" name="Group 3">
            <a:extLst>
              <a:ext uri="{FF2B5EF4-FFF2-40B4-BE49-F238E27FC236}">
                <a16:creationId xmlns:a16="http://schemas.microsoft.com/office/drawing/2014/main" id="{8DD3848F-AE75-0443-B964-956AC0574586}"/>
              </a:ext>
            </a:extLst>
          </p:cNvPr>
          <p:cNvGrpSpPr/>
          <p:nvPr/>
        </p:nvGrpSpPr>
        <p:grpSpPr>
          <a:xfrm>
            <a:off x="6096000" y="1348155"/>
            <a:ext cx="5845372" cy="3943322"/>
            <a:chOff x="5943913" y="1632047"/>
            <a:chExt cx="6096547" cy="4112766"/>
          </a:xfrm>
        </p:grpSpPr>
        <p:pic>
          <p:nvPicPr>
            <p:cNvPr id="40" name="Picture 39">
              <a:extLst>
                <a:ext uri="{FF2B5EF4-FFF2-40B4-BE49-F238E27FC236}">
                  <a16:creationId xmlns:a16="http://schemas.microsoft.com/office/drawing/2014/main" id="{F5FE752F-8565-4D9D-83F3-CEE215D75D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43913" y="1632047"/>
              <a:ext cx="2975802" cy="2034956"/>
            </a:xfrm>
            <a:prstGeom prst="rect">
              <a:avLst/>
            </a:prstGeom>
          </p:spPr>
        </p:pic>
        <p:pic>
          <p:nvPicPr>
            <p:cNvPr id="41" name="Picture 40">
              <a:extLst>
                <a:ext uri="{FF2B5EF4-FFF2-40B4-BE49-F238E27FC236}">
                  <a16:creationId xmlns:a16="http://schemas.microsoft.com/office/drawing/2014/main" id="{1BE8E0B5-1072-4AD1-8F12-4E23C4B962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64227" y="1632047"/>
              <a:ext cx="3076233" cy="2034956"/>
            </a:xfrm>
            <a:prstGeom prst="rect">
              <a:avLst/>
            </a:prstGeom>
          </p:spPr>
        </p:pic>
        <p:pic>
          <p:nvPicPr>
            <p:cNvPr id="38" name="Picture 37">
              <a:extLst>
                <a:ext uri="{FF2B5EF4-FFF2-40B4-BE49-F238E27FC236}">
                  <a16:creationId xmlns:a16="http://schemas.microsoft.com/office/drawing/2014/main" id="{E84A2406-F1A9-41DB-8C17-C8D836E1FB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6168" y="3718991"/>
              <a:ext cx="2953278" cy="2025822"/>
            </a:xfrm>
            <a:prstGeom prst="rect">
              <a:avLst/>
            </a:prstGeom>
          </p:spPr>
        </p:pic>
        <p:pic>
          <p:nvPicPr>
            <p:cNvPr id="39" name="Picture 38">
              <a:extLst>
                <a:ext uri="{FF2B5EF4-FFF2-40B4-BE49-F238E27FC236}">
                  <a16:creationId xmlns:a16="http://schemas.microsoft.com/office/drawing/2014/main" id="{ADEE3E31-FFF2-4ACC-836E-D44CCBD23C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227" y="3725258"/>
              <a:ext cx="3076233" cy="2019555"/>
            </a:xfrm>
            <a:prstGeom prst="rect">
              <a:avLst/>
            </a:prstGeom>
          </p:spPr>
        </p:pic>
      </p:grpSp>
      <p:pic>
        <p:nvPicPr>
          <p:cNvPr id="15" name="Picture 14" descr="Icon&#10;&#10;Description automatically generated">
            <a:extLst>
              <a:ext uri="{FF2B5EF4-FFF2-40B4-BE49-F238E27FC236}">
                <a16:creationId xmlns:a16="http://schemas.microsoft.com/office/drawing/2014/main" id="{FF02B5DE-8745-5D43-9D4B-5983593152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8522" y="269682"/>
            <a:ext cx="1215226" cy="1212800"/>
          </a:xfrm>
          <a:prstGeom prst="rect">
            <a:avLst/>
          </a:prstGeom>
        </p:spPr>
      </p:pic>
      <p:sp>
        <p:nvSpPr>
          <p:cNvPr id="16" name="Title 2">
            <a:extLst>
              <a:ext uri="{FF2B5EF4-FFF2-40B4-BE49-F238E27FC236}">
                <a16:creationId xmlns:a16="http://schemas.microsoft.com/office/drawing/2014/main" id="{66569A17-DDDC-6346-9EE7-BDC929278F9E}"/>
              </a:ext>
            </a:extLst>
          </p:cNvPr>
          <p:cNvSpPr>
            <a:spLocks noGrp="1"/>
          </p:cNvSpPr>
          <p:nvPr>
            <p:ph type="title"/>
          </p:nvPr>
        </p:nvSpPr>
        <p:spPr>
          <a:xfrm>
            <a:off x="3538809" y="334558"/>
            <a:ext cx="6294297" cy="1143000"/>
          </a:xfrm>
        </p:spPr>
        <p:txBody>
          <a:bodyPr/>
          <a:lstStyle/>
          <a:p>
            <a:pPr algn="l"/>
            <a:r>
              <a:rPr lang="en-US" dirty="0"/>
              <a:t>WRRC Brown Bag Webinars</a:t>
            </a:r>
          </a:p>
        </p:txBody>
      </p:sp>
      <p:pic>
        <p:nvPicPr>
          <p:cNvPr id="3" name="Picture 2">
            <a:extLst>
              <a:ext uri="{FF2B5EF4-FFF2-40B4-BE49-F238E27FC236}">
                <a16:creationId xmlns:a16="http://schemas.microsoft.com/office/drawing/2014/main" id="{F45E3013-534C-994B-9BE5-34DC2DBAD87F}"/>
              </a:ext>
            </a:extLst>
          </p:cNvPr>
          <p:cNvPicPr>
            <a:picLocks noChangeAspect="1"/>
          </p:cNvPicPr>
          <p:nvPr/>
        </p:nvPicPr>
        <p:blipFill>
          <a:blip r:embed="rId7"/>
          <a:stretch>
            <a:fillRect/>
          </a:stretch>
        </p:blipFill>
        <p:spPr>
          <a:xfrm>
            <a:off x="6877289" y="3210786"/>
            <a:ext cx="4998720" cy="3647214"/>
          </a:xfrm>
          <a:prstGeom prst="rect">
            <a:avLst/>
          </a:prstGeom>
          <a:solidFill>
            <a:schemeClr val="bg1"/>
          </a:solidFill>
        </p:spPr>
      </p:pic>
    </p:spTree>
    <p:extLst>
      <p:ext uri="{BB962C8B-B14F-4D97-AF65-F5344CB8AC3E}">
        <p14:creationId xmlns:p14="http://schemas.microsoft.com/office/powerpoint/2010/main" val="205108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RRC-UA-Template-5-9-17">
  <a:themeElements>
    <a:clrScheme name="WRRC">
      <a:dk1>
        <a:srgbClr val="003366"/>
      </a:dk1>
      <a:lt1>
        <a:sysClr val="window" lastClr="FFFFFF"/>
      </a:lt1>
      <a:dk2>
        <a:srgbClr val="1F497D"/>
      </a:dk2>
      <a:lt2>
        <a:srgbClr val="EEECE1"/>
      </a:lt2>
      <a:accent1>
        <a:srgbClr val="003366"/>
      </a:accent1>
      <a:accent2>
        <a:srgbClr val="003366"/>
      </a:accent2>
      <a:accent3>
        <a:srgbClr val="003366"/>
      </a:accent3>
      <a:accent4>
        <a:srgbClr val="003366"/>
      </a:accent4>
      <a:accent5>
        <a:srgbClr val="003366"/>
      </a:accent5>
      <a:accent6>
        <a:srgbClr val="00336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solidFill>
              <a:srgbClr val="003366"/>
            </a:solidFill>
            <a:latin typeface="Arial"/>
            <a:cs typeface="Arial"/>
          </a:defRPr>
        </a:defPPr>
      </a:lstStyle>
    </a:txDef>
  </a:objectDefaults>
  <a:extraClrSchemeLst/>
  <a:extLst>
    <a:ext uri="{05A4C25C-085E-4340-85A3-A5531E510DB2}">
      <thm15:themeFamily xmlns:thm15="http://schemas.microsoft.com/office/thememl/2012/main" name="WRRC-UA-Template-9-28-20" id="{D3BDF211-6375-A147-A96B-80B556776155}" vid="{A76234C5-2143-1240-8817-9032E9AD4D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WRRC-UA-Template-5-9-17</Template>
  <TotalTime>274</TotalTime>
  <Words>799</Words>
  <Application>Microsoft Macintosh PowerPoint</Application>
  <PresentationFormat>Widescreen</PresentationFormat>
  <Paragraphs>90</Paragraphs>
  <Slides>14</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1" baseType="lpstr">
      <vt:lpstr>Arial</vt:lpstr>
      <vt:lpstr>Arial Black</vt:lpstr>
      <vt:lpstr>Arial Narrow</vt:lpstr>
      <vt:lpstr>Calibri</vt:lpstr>
      <vt:lpstr>Verdana</vt:lpstr>
      <vt:lpstr>WRRC-UA-Template-5-9-17</vt:lpstr>
      <vt:lpstr>Acrobat Document</vt:lpstr>
      <vt:lpstr>PowerPoint Presentation</vt:lpstr>
      <vt:lpstr>PowerPoint Presentation</vt:lpstr>
      <vt:lpstr>PowerPoint Presentation</vt:lpstr>
      <vt:lpstr>COLLABORATION OPPORTUNITIES</vt:lpstr>
      <vt:lpstr>PowerPoint Presentation</vt:lpstr>
      <vt:lpstr>PowerPoint Presentation</vt:lpstr>
      <vt:lpstr>Water RAPIDS Program Ashley Hullinger, Program Lead</vt:lpstr>
      <vt:lpstr>Making data accessible for local water resources planning in rural Arizona</vt:lpstr>
      <vt:lpstr>WRRC Brown Bag Webinars</vt:lpstr>
      <vt:lpstr>WRRC Annual Conferences</vt:lpstr>
      <vt:lpstr>Water Quality Research </vt:lpstr>
      <vt:lpstr>Sharon Megdal applied research and other programs</vt:lpstr>
      <vt:lpstr>The Weekly Wave</vt:lpstr>
      <vt:lpstr>WRRC Contact Form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Megdal, Sharon B - (smegdal)</dc:creator>
  <cp:lastModifiedBy>Megdal, Sharon B - (smegdal)</cp:lastModifiedBy>
  <cp:revision>20</cp:revision>
  <cp:lastPrinted>2020-10-05T23:06:10Z</cp:lastPrinted>
  <dcterms:created xsi:type="dcterms:W3CDTF">2020-10-03T16:15:13Z</dcterms:created>
  <dcterms:modified xsi:type="dcterms:W3CDTF">2020-10-05T23:15:40Z</dcterms:modified>
</cp:coreProperties>
</file>