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6"/>
  </p:notesMasterIdLst>
  <p:sldIdLst>
    <p:sldId id="256" r:id="rId2"/>
    <p:sldId id="257" r:id="rId3"/>
    <p:sldId id="515" r:id="rId4"/>
    <p:sldId id="520" r:id="rId5"/>
    <p:sldId id="488" r:id="rId6"/>
    <p:sldId id="525" r:id="rId7"/>
    <p:sldId id="489" r:id="rId8"/>
    <p:sldId id="272" r:id="rId9"/>
    <p:sldId id="273" r:id="rId10"/>
    <p:sldId id="524" r:id="rId11"/>
    <p:sldId id="523" r:id="rId12"/>
    <p:sldId id="521" r:id="rId13"/>
    <p:sldId id="522"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82566"/>
  </p:normalViewPr>
  <p:slideViewPr>
    <p:cSldViewPr>
      <p:cViewPr varScale="1">
        <p:scale>
          <a:sx n="78" d="100"/>
          <a:sy n="78" d="100"/>
        </p:scale>
        <p:origin x="1816"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BC550-BD0A-41F1-B038-E498064E95C8}" type="datetimeFigureOut">
              <a:rPr lang="en-US" smtClean="0"/>
              <a:t>10/8/20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3DD3B-9C91-474E-A3AA-7864E0A50B1C}" type="slidenum">
              <a:rPr lang="en-US" smtClean="0"/>
              <a:t>‹#›</a:t>
            </a:fld>
            <a:endParaRPr lang="en-US"/>
          </a:p>
        </p:txBody>
      </p:sp>
    </p:spTree>
    <p:extLst>
      <p:ext uri="{BB962C8B-B14F-4D97-AF65-F5344CB8AC3E}">
        <p14:creationId xmlns:p14="http://schemas.microsoft.com/office/powerpoint/2010/main" val="115799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imeo.com/416440574/039817fbf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ew.library.arizona.edu/request/document-deliver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new.library.arizona.edu/request/interlibrary-loa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ew.library.arizona.edu/people/jeanne-l-pfand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bguides.library.arizona.edu/subject-guid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ibguides.library.arizona.edu/tutorial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new.library.arizona.edu/research/suppor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3EC2C-15DB-6346-9A75-681287DF17F3}" type="slidenum">
              <a:rPr lang="en-US" smtClean="0"/>
              <a:t>1</a:t>
            </a:fld>
            <a:endParaRPr lang="en-US" dirty="0"/>
          </a:p>
        </p:txBody>
      </p:sp>
    </p:spTree>
    <p:extLst>
      <p:ext uri="{BB962C8B-B14F-4D97-AF65-F5344CB8AC3E}">
        <p14:creationId xmlns:p14="http://schemas.microsoft.com/office/powerpoint/2010/main" val="947254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Verdana" panose="020B0604030504040204" pitchFamily="34" charset="0"/>
                <a:cs typeface="Verdana" panose="020B0604030504040204" pitchFamily="34" charset="0"/>
                <a:hlinkClick r:id="rId3"/>
              </a:rPr>
              <a:t>https://vimeo.com/416440574/039817fbf0</a:t>
            </a:r>
            <a:endParaRPr lang="en-US" sz="1200" dirty="0">
              <a:solidFill>
                <a:schemeClr val="tx1"/>
              </a:solidFill>
              <a:latin typeface="Verdana" panose="020B0604030504040204" pitchFamily="34" charset="0"/>
              <a:cs typeface="Verdana" panose="020B0604030504040204" pitchFamily="34" charset="0"/>
            </a:endParaRPr>
          </a:p>
          <a:p>
            <a:endParaRPr lang="en-US" sz="1200" dirty="0">
              <a:solidFill>
                <a:schemeClr val="tx1"/>
              </a:solidFill>
              <a:latin typeface="Verdana" panose="020B0604030504040204" pitchFamily="34" charset="0"/>
              <a:cs typeface="Verdana" panose="020B0604030504040204" pitchFamily="34" charset="0"/>
            </a:endParaRPr>
          </a:p>
          <a:p>
            <a:r>
              <a:rPr lang="en-US" sz="1200" dirty="0">
                <a:solidFill>
                  <a:schemeClr val="tx1"/>
                </a:solidFill>
                <a:latin typeface="Verdana" panose="020B0604030504040204" pitchFamily="34" charset="0"/>
                <a:cs typeface="Verdana" panose="020B0604030504040204" pitchFamily="34" charset="0"/>
                <a:hlinkClick r:id="rId3"/>
              </a:rPr>
              <a:t>https://new.library.arizona.edu/find/databases/connection-issues</a:t>
            </a:r>
            <a:endParaRPr lang="en-US" sz="1200" dirty="0">
              <a:solidFill>
                <a:schemeClr val="tx1"/>
              </a:solidFill>
              <a:latin typeface="Verdana" panose="020B0604030504040204" pitchFamily="34" charset="0"/>
              <a:cs typeface="Verdana" panose="020B060403050404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1B3DD3B-9C91-474E-A3AA-7864E0A50B1C}" type="slidenum">
              <a:rPr lang="en-US" smtClean="0"/>
              <a:t>11</a:t>
            </a:fld>
            <a:endParaRPr lang="en-US"/>
          </a:p>
        </p:txBody>
      </p:sp>
    </p:spTree>
    <p:extLst>
      <p:ext uri="{BB962C8B-B14F-4D97-AF65-F5344CB8AC3E}">
        <p14:creationId xmlns:p14="http://schemas.microsoft.com/office/powerpoint/2010/main" val="424383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Verdana" panose="020B0604030504040204" pitchFamily="34" charset="0"/>
                <a:cs typeface="Verdana" panose="020B0604030504040204" pitchFamily="34" charset="0"/>
                <a:hlinkClick r:id="rId3"/>
              </a:rPr>
              <a:t>https://new.library.arizona.edu/request/document-delivery</a:t>
            </a:r>
            <a:endParaRPr lang="en-US" sz="1200" dirty="0">
              <a:solidFill>
                <a:schemeClr val="tx1"/>
              </a:solidFill>
              <a:latin typeface="Verdana" panose="020B0604030504040204" pitchFamily="34" charset="0"/>
              <a:cs typeface="Verdana" panose="020B0604030504040204" pitchFamily="34" charset="0"/>
            </a:endParaRPr>
          </a:p>
          <a:p>
            <a:endParaRPr lang="en-US" dirty="0"/>
          </a:p>
          <a:p>
            <a:r>
              <a:rPr lang="en-US" sz="1200" dirty="0">
                <a:solidFill>
                  <a:schemeClr val="tx1"/>
                </a:solidFill>
                <a:latin typeface="Verdana" panose="020B0604030504040204" pitchFamily="34" charset="0"/>
                <a:cs typeface="Verdana" panose="020B0604030504040204" pitchFamily="34" charset="0"/>
                <a:hlinkClick r:id="rId4"/>
              </a:rPr>
              <a:t>https://new.library.arizona.edu/request/interlibrary-loan</a:t>
            </a:r>
            <a:endParaRPr lang="en-US" dirty="0"/>
          </a:p>
        </p:txBody>
      </p:sp>
      <p:sp>
        <p:nvSpPr>
          <p:cNvPr id="4" name="Slide Number Placeholder 3"/>
          <p:cNvSpPr>
            <a:spLocks noGrp="1"/>
          </p:cNvSpPr>
          <p:nvPr>
            <p:ph type="sldNum" sz="quarter" idx="5"/>
          </p:nvPr>
        </p:nvSpPr>
        <p:spPr/>
        <p:txBody>
          <a:bodyPr/>
          <a:lstStyle/>
          <a:p>
            <a:fld id="{E1B3DD3B-9C91-474E-A3AA-7864E0A50B1C}" type="slidenum">
              <a:rPr lang="en-US" smtClean="0"/>
              <a:t>12</a:t>
            </a:fld>
            <a:endParaRPr lang="en-US"/>
          </a:p>
        </p:txBody>
      </p:sp>
    </p:spTree>
    <p:extLst>
      <p:ext uri="{BB962C8B-B14F-4D97-AF65-F5344CB8AC3E}">
        <p14:creationId xmlns:p14="http://schemas.microsoft.com/office/powerpoint/2010/main" val="32528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 LIBRARY PRIVILEGES – Library-licensed information resources are expressly licensed to support the University’s educational, research, and outreach mission and many licenses do not allow for commercial use or use by those outside of the University. As such, DCCs who are granted library privileges and who use licensed information must be limited to information needs that arise through their work for and partnerships with the University. Eligible DCCs may check out books, journals, and other library provisioned materials with their </a:t>
            </a:r>
            <a:r>
              <a:rPr lang="en-US" dirty="0" err="1"/>
              <a:t>CatCard</a:t>
            </a:r>
            <a:r>
              <a:rPr lang="en-US" dirty="0"/>
              <a:t> and most online information resources can be accessed either on campus or by logging in with their assigned UA NetID and password. </a:t>
            </a:r>
            <a:r>
              <a:rPr lang="en-US" i="1" dirty="0">
                <a:solidFill>
                  <a:srgbClr val="92D050"/>
                </a:solidFill>
              </a:rPr>
              <a:t>Individuals without appropriate Designated Campus Colleague statuses, including members of the community at large, may access licensed resources for their individual research or educational purposes </a:t>
            </a:r>
            <a:r>
              <a:rPr lang="en-US" i="1" u="none" dirty="0">
                <a:solidFill>
                  <a:srgbClr val="92D050"/>
                </a:solidFill>
              </a:rPr>
              <a:t>in libraries on the University’s Main or Health Sciences campuses</a:t>
            </a:r>
            <a:r>
              <a:rPr lang="en-US" i="1" dirty="0">
                <a:solidFill>
                  <a:srgbClr val="92D050"/>
                </a:solidFill>
              </a:rPr>
              <a:t>.</a:t>
            </a:r>
          </a:p>
        </p:txBody>
      </p:sp>
      <p:sp>
        <p:nvSpPr>
          <p:cNvPr id="4" name="Slide Number Placeholder 3"/>
          <p:cNvSpPr>
            <a:spLocks noGrp="1"/>
          </p:cNvSpPr>
          <p:nvPr>
            <p:ph type="sldNum" sz="quarter" idx="5"/>
          </p:nvPr>
        </p:nvSpPr>
        <p:spPr/>
        <p:txBody>
          <a:bodyPr/>
          <a:lstStyle/>
          <a:p>
            <a:fld id="{E1B3DD3B-9C91-474E-A3AA-7864E0A50B1C}" type="slidenum">
              <a:rPr lang="en-US" smtClean="0"/>
              <a:t>13</a:t>
            </a:fld>
            <a:endParaRPr lang="en-US"/>
          </a:p>
        </p:txBody>
      </p:sp>
    </p:spTree>
    <p:extLst>
      <p:ext uri="{BB962C8B-B14F-4D97-AF65-F5344CB8AC3E}">
        <p14:creationId xmlns:p14="http://schemas.microsoft.com/office/powerpoint/2010/main" val="3693564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new.library.arizona.edu</a:t>
            </a:r>
            <a:r>
              <a:rPr lang="en-US" dirty="0"/>
              <a:t>/people/</a:t>
            </a:r>
            <a:r>
              <a:rPr lang="en-US" dirty="0" err="1"/>
              <a:t>jeanne</a:t>
            </a:r>
            <a:r>
              <a:rPr lang="en-US" dirty="0"/>
              <a:t>-l-</a:t>
            </a:r>
            <a:r>
              <a:rPr lang="en-US" dirty="0" err="1"/>
              <a:t>pfander</a:t>
            </a:r>
            <a:r>
              <a:rPr lang="en-US" dirty="0"/>
              <a:t>  Note: You can schedule a meeting through the widget under my photo or by email.</a:t>
            </a:r>
          </a:p>
        </p:txBody>
      </p:sp>
      <p:sp>
        <p:nvSpPr>
          <p:cNvPr id="4" name="Slide Number Placeholder 3"/>
          <p:cNvSpPr>
            <a:spLocks noGrp="1"/>
          </p:cNvSpPr>
          <p:nvPr>
            <p:ph type="sldNum" sz="quarter" idx="5"/>
          </p:nvPr>
        </p:nvSpPr>
        <p:spPr/>
        <p:txBody>
          <a:bodyPr/>
          <a:lstStyle/>
          <a:p>
            <a:fld id="{E1B3DD3B-9C91-474E-A3AA-7864E0A50B1C}" type="slidenum">
              <a:rPr lang="en-US" smtClean="0"/>
              <a:t>14</a:t>
            </a:fld>
            <a:endParaRPr lang="en-US"/>
          </a:p>
        </p:txBody>
      </p:sp>
    </p:spTree>
    <p:extLst>
      <p:ext uri="{BB962C8B-B14F-4D97-AF65-F5344CB8AC3E}">
        <p14:creationId xmlns:p14="http://schemas.microsoft.com/office/powerpoint/2010/main" val="50092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029AD9-300F-5742-A560-974F905E7F49}" type="slidenum">
              <a:rPr lang="en-US" smtClean="0"/>
              <a:pPr/>
              <a:t>3</a:t>
            </a:fld>
            <a:endParaRPr lang="en-US" dirty="0"/>
          </a:p>
        </p:txBody>
      </p:sp>
    </p:spTree>
    <p:extLst>
      <p:ext uri="{BB962C8B-B14F-4D97-AF65-F5344CB8AC3E}">
        <p14:creationId xmlns:p14="http://schemas.microsoft.com/office/powerpoint/2010/main" val="210527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libguides.library.arizona.edu</a:t>
            </a:r>
            <a:r>
              <a:rPr lang="en-US" dirty="0"/>
              <a:t>/</a:t>
            </a:r>
            <a:r>
              <a:rPr lang="en-US" dirty="0" err="1"/>
              <a:t>faq</a:t>
            </a:r>
            <a:endParaRPr lang="en-US" dirty="0"/>
          </a:p>
          <a:p>
            <a:endParaRPr lang="en-US" dirty="0"/>
          </a:p>
        </p:txBody>
      </p:sp>
      <p:sp>
        <p:nvSpPr>
          <p:cNvPr id="4" name="Slide Number Placeholder 3"/>
          <p:cNvSpPr>
            <a:spLocks noGrp="1"/>
          </p:cNvSpPr>
          <p:nvPr>
            <p:ph type="sldNum" sz="quarter" idx="5"/>
          </p:nvPr>
        </p:nvSpPr>
        <p:spPr/>
        <p:txBody>
          <a:bodyPr/>
          <a:lstStyle/>
          <a:p>
            <a:fld id="{E1B3DD3B-9C91-474E-A3AA-7864E0A50B1C}" type="slidenum">
              <a:rPr lang="en-US" smtClean="0"/>
              <a:t>4</a:t>
            </a:fld>
            <a:endParaRPr lang="en-US"/>
          </a:p>
        </p:txBody>
      </p:sp>
    </p:spTree>
    <p:extLst>
      <p:ext uri="{BB962C8B-B14F-4D97-AF65-F5344CB8AC3E}">
        <p14:creationId xmlns:p14="http://schemas.microsoft.com/office/powerpoint/2010/main" val="184273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new.library.arizona.edu</a:t>
            </a:r>
            <a:r>
              <a:rPr lang="en-US" dirty="0"/>
              <a:t>/about/contact/your-librarian</a:t>
            </a:r>
          </a:p>
        </p:txBody>
      </p:sp>
      <p:sp>
        <p:nvSpPr>
          <p:cNvPr id="4" name="Slide Number Placeholder 3"/>
          <p:cNvSpPr>
            <a:spLocks noGrp="1"/>
          </p:cNvSpPr>
          <p:nvPr>
            <p:ph type="sldNum" sz="quarter" idx="5"/>
          </p:nvPr>
        </p:nvSpPr>
        <p:spPr/>
        <p:txBody>
          <a:bodyPr/>
          <a:lstStyle/>
          <a:p>
            <a:fld id="{69029AD9-300F-5742-A560-974F905E7F49}" type="slidenum">
              <a:rPr lang="en-US" smtClean="0"/>
              <a:pPr/>
              <a:t>5</a:t>
            </a:fld>
            <a:endParaRPr lang="en-US" dirty="0"/>
          </a:p>
        </p:txBody>
      </p:sp>
    </p:spTree>
    <p:extLst>
      <p:ext uri="{BB962C8B-B14F-4D97-AF65-F5344CB8AC3E}">
        <p14:creationId xmlns:p14="http://schemas.microsoft.com/office/powerpoint/2010/main" val="64156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hlinkClick r:id="rId3"/>
              </a:rPr>
              <a:t>https://new.library.arizona.edu/people/jeanne-l-pfander</a:t>
            </a:r>
            <a:endParaRPr lang="en-US" sz="12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E1B3DD3B-9C91-474E-A3AA-7864E0A50B1C}" type="slidenum">
              <a:rPr lang="en-US" smtClean="0"/>
              <a:t>6</a:t>
            </a:fld>
            <a:endParaRPr lang="en-US"/>
          </a:p>
        </p:txBody>
      </p:sp>
    </p:spTree>
    <p:extLst>
      <p:ext uri="{BB962C8B-B14F-4D97-AF65-F5344CB8AC3E}">
        <p14:creationId xmlns:p14="http://schemas.microsoft.com/office/powerpoint/2010/main" val="413082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repository.arizona.edu</a:t>
            </a:r>
            <a:endParaRPr lang="en-US" dirty="0"/>
          </a:p>
          <a:p>
            <a:endParaRPr lang="en-US" dirty="0"/>
          </a:p>
          <a:p>
            <a:r>
              <a:rPr lang="en-US" dirty="0"/>
              <a:t>https://</a:t>
            </a:r>
            <a:r>
              <a:rPr lang="en-US" dirty="0" err="1"/>
              <a:t>new.library.arizona.edu</a:t>
            </a:r>
            <a:r>
              <a:rPr lang="en-US" dirty="0"/>
              <a:t>/catalyst</a:t>
            </a:r>
          </a:p>
        </p:txBody>
      </p:sp>
      <p:sp>
        <p:nvSpPr>
          <p:cNvPr id="4" name="Slide Number Placeholder 3"/>
          <p:cNvSpPr>
            <a:spLocks noGrp="1"/>
          </p:cNvSpPr>
          <p:nvPr>
            <p:ph type="sldNum" sz="quarter" idx="5"/>
          </p:nvPr>
        </p:nvSpPr>
        <p:spPr/>
        <p:txBody>
          <a:bodyPr/>
          <a:lstStyle/>
          <a:p>
            <a:fld id="{69029AD9-300F-5742-A560-974F905E7F49}" type="slidenum">
              <a:rPr lang="en-US" smtClean="0"/>
              <a:pPr/>
              <a:t>7</a:t>
            </a:fld>
            <a:endParaRPr lang="en-US" dirty="0"/>
          </a:p>
        </p:txBody>
      </p:sp>
    </p:spTree>
    <p:extLst>
      <p:ext uri="{BB962C8B-B14F-4D97-AF65-F5344CB8AC3E}">
        <p14:creationId xmlns:p14="http://schemas.microsoft.com/office/powerpoint/2010/main" val="180076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Depending on the interdisciplinary nature of your research topic, you may need to explore databases and reference sources in other disciplines. Check out all subject guides at  </a:t>
            </a:r>
            <a:r>
              <a:rPr lang="en-US" sz="1200" dirty="0">
                <a:latin typeface="Verdana" panose="020B0604030504040204" pitchFamily="34" charset="0"/>
                <a:ea typeface="Verdana" panose="020B0604030504040204" pitchFamily="34" charset="0"/>
                <a:cs typeface="Verdana" panose="020B0604030504040204" pitchFamily="34" charset="0"/>
                <a:hlinkClick r:id="rId3"/>
              </a:rPr>
              <a:t>https://libguides.library.arizona.edu/subject-guides</a:t>
            </a:r>
            <a:r>
              <a:rPr lang="en-US" sz="1200" dirty="0">
                <a:latin typeface="Verdana" panose="020B0604030504040204" pitchFamily="34" charset="0"/>
                <a:ea typeface="Verdana" panose="020B0604030504040204" pitchFamily="34" charset="0"/>
                <a:cs typeface="Verdana" panose="020B0604030504040204" pitchFamily="34" charset="0"/>
              </a:rPr>
              <a:t>.</a:t>
            </a:r>
            <a:endParaRPr lang="en-US" sz="1200" dirty="0"/>
          </a:p>
          <a:p>
            <a:endParaRPr lang="en-US" dirty="0"/>
          </a:p>
        </p:txBody>
      </p:sp>
      <p:sp>
        <p:nvSpPr>
          <p:cNvPr id="4" name="Slide Number Placeholder 3"/>
          <p:cNvSpPr>
            <a:spLocks noGrp="1"/>
          </p:cNvSpPr>
          <p:nvPr>
            <p:ph type="sldNum" sz="quarter" idx="5"/>
          </p:nvPr>
        </p:nvSpPr>
        <p:spPr/>
        <p:txBody>
          <a:bodyPr/>
          <a:lstStyle/>
          <a:p>
            <a:fld id="{E1B3DD3B-9C91-474E-A3AA-7864E0A50B1C}" type="slidenum">
              <a:rPr lang="en-US" smtClean="0"/>
              <a:t>8</a:t>
            </a:fld>
            <a:endParaRPr lang="en-US"/>
          </a:p>
        </p:txBody>
      </p:sp>
    </p:spTree>
    <p:extLst>
      <p:ext uri="{BB962C8B-B14F-4D97-AF65-F5344CB8AC3E}">
        <p14:creationId xmlns:p14="http://schemas.microsoft.com/office/powerpoint/2010/main" val="3050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Verdana" panose="020B0604030504040204" pitchFamily="34" charset="0"/>
                <a:cs typeface="Verdana" panose="020B0604030504040204" pitchFamily="34" charset="0"/>
                <a:hlinkClick r:id="rId3"/>
              </a:rPr>
              <a:t>https://libguides.library.arizona.edu/tutorials</a:t>
            </a:r>
            <a:endParaRPr lang="en-US" sz="1200" dirty="0">
              <a:solidFill>
                <a:schemeClr val="tx1"/>
              </a:solidFill>
              <a:latin typeface="Verdana" panose="020B0604030504040204" pitchFamily="34" charset="0"/>
              <a:cs typeface="Verdana" panose="020B0604030504040204" pitchFamily="34" charset="0"/>
            </a:endParaRPr>
          </a:p>
          <a:p>
            <a:endParaRPr lang="en-US" dirty="0"/>
          </a:p>
          <a:p>
            <a:r>
              <a:rPr lang="en-US" sz="1200" dirty="0">
                <a:solidFill>
                  <a:schemeClr val="tx1"/>
                </a:solidFill>
                <a:latin typeface="Verdana" panose="020B0604030504040204" pitchFamily="34" charset="0"/>
                <a:cs typeface="Verdana" panose="020B0604030504040204" pitchFamily="34" charset="0"/>
                <a:hlinkClick r:id="rId4"/>
              </a:rPr>
              <a:t>https://new.library.arizona.edu/research/support</a:t>
            </a:r>
            <a:endParaRPr lang="en-US" dirty="0"/>
          </a:p>
        </p:txBody>
      </p:sp>
      <p:sp>
        <p:nvSpPr>
          <p:cNvPr id="4" name="Slide Number Placeholder 3"/>
          <p:cNvSpPr>
            <a:spLocks noGrp="1"/>
          </p:cNvSpPr>
          <p:nvPr>
            <p:ph type="sldNum" sz="quarter" idx="5"/>
          </p:nvPr>
        </p:nvSpPr>
        <p:spPr/>
        <p:txBody>
          <a:bodyPr/>
          <a:lstStyle/>
          <a:p>
            <a:fld id="{E1B3DD3B-9C91-474E-A3AA-7864E0A50B1C}" type="slidenum">
              <a:rPr lang="en-US" smtClean="0"/>
              <a:t>9</a:t>
            </a:fld>
            <a:endParaRPr lang="en-US"/>
          </a:p>
        </p:txBody>
      </p:sp>
    </p:spTree>
    <p:extLst>
      <p:ext uri="{BB962C8B-B14F-4D97-AF65-F5344CB8AC3E}">
        <p14:creationId xmlns:p14="http://schemas.microsoft.com/office/powerpoint/2010/main" val="80608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DD3B-9C91-474E-A3AA-7864E0A50B1C}" type="slidenum">
              <a:rPr lang="en-US" smtClean="0"/>
              <a:t>10</a:t>
            </a:fld>
            <a:endParaRPr lang="en-US"/>
          </a:p>
        </p:txBody>
      </p:sp>
    </p:spTree>
    <p:extLst>
      <p:ext uri="{BB962C8B-B14F-4D97-AF65-F5344CB8AC3E}">
        <p14:creationId xmlns:p14="http://schemas.microsoft.com/office/powerpoint/2010/main" val="244354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7F8423-4794-4753-BC35-56CCFC17A171}" type="datetimeFigureOut">
              <a:rPr lang="en-US" smtClean="0"/>
              <a:t>10/8/20</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E929E0BF-2382-4836-9852-08A567E86C67}"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867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7F8423-4794-4753-BC35-56CCFC17A171}"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E0BF-2382-4836-9852-08A567E86C67}" type="slidenum">
              <a:rPr lang="en-US" smtClean="0"/>
              <a:t>‹#›</a:t>
            </a:fld>
            <a:endParaRPr lang="en-US"/>
          </a:p>
        </p:txBody>
      </p:sp>
    </p:spTree>
    <p:extLst>
      <p:ext uri="{BB962C8B-B14F-4D97-AF65-F5344CB8AC3E}">
        <p14:creationId xmlns:p14="http://schemas.microsoft.com/office/powerpoint/2010/main" val="208136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7F8423-4794-4753-BC35-56CCFC17A171}"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E0BF-2382-4836-9852-08A567E86C67}"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274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userDrawn="1">
  <p:cSld name="Content">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4361576" y="6558724"/>
            <a:ext cx="3990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FFFFFF"/>
                </a:solidFill>
                <a:latin typeface="Calibri"/>
                <a:ea typeface="Calibri"/>
                <a:cs typeface="Calibri"/>
                <a:sym typeface="Calibri"/>
              </a:defRPr>
            </a:lvl1pPr>
            <a:lvl2pPr marL="0" marR="0" lvl="1" indent="0" algn="ctr" rtl="0">
              <a:spcBef>
                <a:spcPts val="0"/>
              </a:spcBef>
              <a:buNone/>
              <a:defRPr sz="1200" b="0" i="0" u="none" strike="noStrike" cap="none">
                <a:solidFill>
                  <a:srgbClr val="FFFFFF"/>
                </a:solidFill>
                <a:latin typeface="Calibri"/>
                <a:ea typeface="Calibri"/>
                <a:cs typeface="Calibri"/>
                <a:sym typeface="Calibri"/>
              </a:defRPr>
            </a:lvl2pPr>
            <a:lvl3pPr marL="0" marR="0" lvl="2" indent="0" algn="ctr" rtl="0">
              <a:spcBef>
                <a:spcPts val="0"/>
              </a:spcBef>
              <a:buNone/>
              <a:defRPr sz="1200" b="0" i="0" u="none" strike="noStrike" cap="none">
                <a:solidFill>
                  <a:srgbClr val="FFFFFF"/>
                </a:solidFill>
                <a:latin typeface="Calibri"/>
                <a:ea typeface="Calibri"/>
                <a:cs typeface="Calibri"/>
                <a:sym typeface="Calibri"/>
              </a:defRPr>
            </a:lvl3pPr>
            <a:lvl4pPr marL="0" marR="0" lvl="3" indent="0" algn="ctr" rtl="0">
              <a:spcBef>
                <a:spcPts val="0"/>
              </a:spcBef>
              <a:buNone/>
              <a:defRPr sz="1200" b="0" i="0" u="none" strike="noStrike" cap="none">
                <a:solidFill>
                  <a:srgbClr val="FFFFFF"/>
                </a:solidFill>
                <a:latin typeface="Calibri"/>
                <a:ea typeface="Calibri"/>
                <a:cs typeface="Calibri"/>
                <a:sym typeface="Calibri"/>
              </a:defRPr>
            </a:lvl4pPr>
            <a:lvl5pPr marL="0" marR="0" lvl="4" indent="0" algn="ctr" rtl="0">
              <a:spcBef>
                <a:spcPts val="0"/>
              </a:spcBef>
              <a:buNone/>
              <a:defRPr sz="1200" b="0" i="0" u="none" strike="noStrike" cap="none">
                <a:solidFill>
                  <a:srgbClr val="FFFFFF"/>
                </a:solidFill>
                <a:latin typeface="Calibri"/>
                <a:ea typeface="Calibri"/>
                <a:cs typeface="Calibri"/>
                <a:sym typeface="Calibri"/>
              </a:defRPr>
            </a:lvl5pPr>
            <a:lvl6pPr marL="0" marR="0" lvl="5" indent="0" algn="ctr" rtl="0">
              <a:spcBef>
                <a:spcPts val="0"/>
              </a:spcBef>
              <a:buNone/>
              <a:defRPr sz="1200" b="0" i="0" u="none" strike="noStrike" cap="none">
                <a:solidFill>
                  <a:srgbClr val="FFFFFF"/>
                </a:solidFill>
                <a:latin typeface="Calibri"/>
                <a:ea typeface="Calibri"/>
                <a:cs typeface="Calibri"/>
                <a:sym typeface="Calibri"/>
              </a:defRPr>
            </a:lvl6pPr>
            <a:lvl7pPr marL="0" marR="0" lvl="6" indent="0" algn="ctr" rtl="0">
              <a:spcBef>
                <a:spcPts val="0"/>
              </a:spcBef>
              <a:buNone/>
              <a:defRPr sz="1200" b="0" i="0" u="none" strike="noStrike" cap="none">
                <a:solidFill>
                  <a:srgbClr val="FFFFFF"/>
                </a:solidFill>
                <a:latin typeface="Calibri"/>
                <a:ea typeface="Calibri"/>
                <a:cs typeface="Calibri"/>
                <a:sym typeface="Calibri"/>
              </a:defRPr>
            </a:lvl7pPr>
            <a:lvl8pPr marL="0" marR="0" lvl="7" indent="0" algn="ctr" rtl="0">
              <a:spcBef>
                <a:spcPts val="0"/>
              </a:spcBef>
              <a:buNone/>
              <a:defRPr sz="1200" b="0" i="0" u="none" strike="noStrike" cap="none">
                <a:solidFill>
                  <a:srgbClr val="FFFFFF"/>
                </a:solidFill>
                <a:latin typeface="Calibri"/>
                <a:ea typeface="Calibri"/>
                <a:cs typeface="Calibri"/>
                <a:sym typeface="Calibri"/>
              </a:defRPr>
            </a:lvl8pPr>
            <a:lvl9pPr marL="0" marR="0" lvl="8" indent="0" algn="ctr" rtl="0">
              <a:spcBef>
                <a:spcPts val="0"/>
              </a:spcBef>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2" name="Google Shape;22;p4"/>
          <p:cNvSpPr txBox="1">
            <a:spLocks noGrp="1"/>
          </p:cNvSpPr>
          <p:nvPr>
            <p:ph type="title"/>
          </p:nvPr>
        </p:nvSpPr>
        <p:spPr>
          <a:xfrm>
            <a:off x="685800" y="0"/>
            <a:ext cx="7772400" cy="1103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1400"/>
              <a:buFont typeface="Verdana"/>
              <a:buNone/>
              <a:defRPr sz="2800" b="1" i="0" u="none" strike="noStrike" cap="none">
                <a:solidFill>
                  <a:srgbClr val="FFFFFF"/>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dirty="0"/>
          </a:p>
        </p:txBody>
      </p:sp>
      <p:sp>
        <p:nvSpPr>
          <p:cNvPr id="7" name="Text Placeholder 6"/>
          <p:cNvSpPr>
            <a:spLocks noGrp="1"/>
          </p:cNvSpPr>
          <p:nvPr>
            <p:ph type="body" sz="quarter" idx="13"/>
          </p:nvPr>
        </p:nvSpPr>
        <p:spPr>
          <a:xfrm>
            <a:off x="685800" y="1103313"/>
            <a:ext cx="7872413" cy="5346700"/>
          </a:xfrm>
          <a:prstGeom prst="rect">
            <a:avLst/>
          </a:prstGeom>
        </p:spPr>
        <p:txBody>
          <a:bodyPr/>
          <a:lstStyle>
            <a:lvl1pPr marL="457200" indent="-457200">
              <a:spcBef>
                <a:spcPts val="1800"/>
              </a:spcBef>
              <a:buClr>
                <a:srgbClr val="9A0000"/>
              </a:buClr>
              <a:buFont typeface="Arial" panose="020B0604020202020204" pitchFamily="34" charset="0"/>
              <a:buChar char="•"/>
              <a:defRPr sz="2800">
                <a:solidFill>
                  <a:schemeClr val="bg1">
                    <a:lumMod val="95000"/>
                  </a:schemeClr>
                </a:solidFill>
                <a:latin typeface="Calibri Light" panose="020F0302020204030204" pitchFamily="34" charset="0"/>
                <a:ea typeface="Verdana" panose="020B0604030504040204" pitchFamily="34" charset="0"/>
                <a:cs typeface="Calibri Light" panose="020F0302020204030204" pitchFamily="34" charset="0"/>
              </a:defRPr>
            </a:lvl1pPr>
            <a:lvl2pPr marL="682625" indent="-342900">
              <a:buClr>
                <a:srgbClr val="9A0000"/>
              </a:buClr>
              <a:buFont typeface="Arial" panose="020B0604020202020204" pitchFamily="34" charset="0"/>
              <a:buChar char="•"/>
              <a:tabLst/>
              <a:defRPr sz="2400">
                <a:solidFill>
                  <a:schemeClr val="bg1">
                    <a:lumMod val="95000"/>
                  </a:schemeClr>
                </a:solidFill>
                <a:latin typeface="Calibri Light" panose="020F0302020204030204" pitchFamily="34" charset="0"/>
                <a:ea typeface="Verdana" panose="020B0604030504040204" pitchFamily="34" charset="0"/>
                <a:cs typeface="Calibri Light" panose="020F0302020204030204" pitchFamily="34" charset="0"/>
              </a:defRPr>
            </a:lvl2pPr>
            <a:lvl3pPr marL="914400" indent="-342900">
              <a:buClr>
                <a:srgbClr val="9A0000"/>
              </a:buClr>
              <a:buFont typeface="Arial" panose="020B0604020202020204" pitchFamily="34" charset="0"/>
              <a:buChar char="•"/>
              <a:tabLst/>
              <a:defRPr sz="2000">
                <a:solidFill>
                  <a:schemeClr val="bg1">
                    <a:lumMod val="95000"/>
                  </a:schemeClr>
                </a:solidFill>
                <a:latin typeface="Calibri Light" panose="020F0302020204030204" pitchFamily="34" charset="0"/>
                <a:ea typeface="Verdana" panose="020B0604030504040204" pitchFamily="34" charset="0"/>
                <a:cs typeface="Calibri Light" panose="020F0302020204030204" pitchFamily="34" charset="0"/>
              </a:defRPr>
            </a:lvl3pPr>
            <a:lvl4pPr marL="1146175" indent="-342900">
              <a:buClr>
                <a:srgbClr val="9A0000"/>
              </a:buClr>
              <a:buFont typeface="Arial" panose="020B0604020202020204" pitchFamily="34" charset="0"/>
              <a:buChar char="•"/>
              <a:defRPr sz="2000">
                <a:solidFill>
                  <a:schemeClr val="bg1">
                    <a:lumMod val="95000"/>
                  </a:schemeClr>
                </a:solidFill>
                <a:latin typeface="Calibri Light" panose="020F0302020204030204" pitchFamily="34" charset="0"/>
                <a:ea typeface="Verdana" panose="020B0604030504040204" pitchFamily="34" charset="0"/>
                <a:cs typeface="Calibri Light" panose="020F0302020204030204" pitchFamily="34" charset="0"/>
              </a:defRPr>
            </a:lvl4pPr>
            <a:lvl5pPr marL="1427163" indent="-342900">
              <a:buClr>
                <a:srgbClr val="9A0000"/>
              </a:buClr>
              <a:buFont typeface="Arial" panose="020B0604020202020204" pitchFamily="34" charset="0"/>
              <a:buChar char="•"/>
              <a:defRPr sz="2000">
                <a:solidFill>
                  <a:schemeClr val="bg1">
                    <a:lumMod val="95000"/>
                  </a:schemeClr>
                </a:solidFill>
                <a:latin typeface="Calibri Light" panose="020F0302020204030204" pitchFamily="34" charset="0"/>
                <a:ea typeface="Verdana" panose="020B0604030504040204" pitchFamily="34" charset="0"/>
                <a:cs typeface="Calibri Light" panose="020F0302020204030204" pitchFamily="34" charset="0"/>
              </a:defRPr>
            </a:lvl5pPr>
            <a:lvl9pPr marL="285750" indent="-285750">
              <a:buFont typeface="Arial" panose="020B0604020202020204" pitchFamily="34" charset="0"/>
              <a:buChar cha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905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7F8423-4794-4753-BC35-56CCFC17A171}"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E0BF-2382-4836-9852-08A567E86C67}"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020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7F8423-4794-4753-BC35-56CCFC17A171}"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E0BF-2382-4836-9852-08A567E86C67}"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0986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7F8423-4794-4753-BC35-56CCFC17A171}" type="datetimeFigureOut">
              <a:rPr lang="en-US" smtClean="0"/>
              <a:t>10/8/20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9E0BF-2382-4836-9852-08A567E86C67}"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78501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7F8423-4794-4753-BC35-56CCFC17A171}" type="datetimeFigureOut">
              <a:rPr lang="en-US" smtClean="0"/>
              <a:t>10/8/20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9E0BF-2382-4836-9852-08A567E86C67}" type="slidenum">
              <a:rPr lang="en-US" smtClean="0"/>
              <a:t>‹#›</a:t>
            </a:fld>
            <a:endParaRPr lang="en-US"/>
          </a:p>
        </p:txBody>
      </p:sp>
    </p:spTree>
    <p:extLst>
      <p:ext uri="{BB962C8B-B14F-4D97-AF65-F5344CB8AC3E}">
        <p14:creationId xmlns:p14="http://schemas.microsoft.com/office/powerpoint/2010/main" val="28247023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7F8423-4794-4753-BC35-56CCFC17A171}" type="datetimeFigureOut">
              <a:rPr lang="en-US" smtClean="0"/>
              <a:t>10/8/20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9E0BF-2382-4836-9852-08A567E86C67}" type="slidenum">
              <a:rPr lang="en-US" smtClean="0"/>
              <a:t>‹#›</a:t>
            </a:fld>
            <a:endParaRPr lang="en-US"/>
          </a:p>
        </p:txBody>
      </p:sp>
    </p:spTree>
    <p:extLst>
      <p:ext uri="{BB962C8B-B14F-4D97-AF65-F5344CB8AC3E}">
        <p14:creationId xmlns:p14="http://schemas.microsoft.com/office/powerpoint/2010/main" val="295835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F8423-4794-4753-BC35-56CCFC17A171}" type="datetimeFigureOut">
              <a:rPr lang="en-US" smtClean="0"/>
              <a:t>10/8/20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9E0BF-2382-4836-9852-08A567E86C67}" type="slidenum">
              <a:rPr lang="en-US" smtClean="0"/>
              <a:t>‹#›</a:t>
            </a:fld>
            <a:endParaRPr lang="en-US"/>
          </a:p>
        </p:txBody>
      </p:sp>
    </p:spTree>
    <p:extLst>
      <p:ext uri="{BB962C8B-B14F-4D97-AF65-F5344CB8AC3E}">
        <p14:creationId xmlns:p14="http://schemas.microsoft.com/office/powerpoint/2010/main" val="397106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67F8423-4794-4753-BC35-56CCFC17A171}" type="datetimeFigureOut">
              <a:rPr lang="en-US" smtClean="0"/>
              <a:t>10/8/20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9E0BF-2382-4836-9852-08A567E86C67}"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97131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67F8423-4794-4753-BC35-56CCFC17A171}" type="datetimeFigureOut">
              <a:rPr lang="en-US" smtClean="0"/>
              <a:t>10/8/20</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E929E0BF-2382-4836-9852-08A567E86C67}"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577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67F8423-4794-4753-BC35-56CCFC17A171}" type="datetimeFigureOut">
              <a:rPr lang="en-US" smtClean="0"/>
              <a:t>10/8/20</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E929E0BF-2382-4836-9852-08A567E86C67}" type="slidenum">
              <a:rPr lang="en-US" smtClean="0"/>
              <a:t>‹#›</a:t>
            </a:fld>
            <a:endParaRPr lang="en-US"/>
          </a:p>
        </p:txBody>
      </p:sp>
    </p:spTree>
    <p:extLst>
      <p:ext uri="{BB962C8B-B14F-4D97-AF65-F5344CB8AC3E}">
        <p14:creationId xmlns:p14="http://schemas.microsoft.com/office/powerpoint/2010/main" val="227658244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pfander@email.arizona.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new.library.arizona.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416440574/039817fbf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new.library.arizona.edu/request/document-delivery"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new.library.arizona.edu/request/interlibrary-loa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r.arizona.edu/sites/default/files/DCC_Srvc_Matrix.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new.library.arizona.edu/people/jeanne-l-pfand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libguides.library.arizona.edu/fa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new.library.arizona.edu/people/jeanne-l-pfand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y.arizona.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new.library.arizona.edu/catalyst" TargetMode="External"/><Relationship Id="rId4" Type="http://schemas.openxmlformats.org/officeDocument/2006/relationships/hyperlink" Target="https://new.library.arizona.edu/departments/odi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bguides.library.arizona.edu/subject-guid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ibguides.library.arizona.edu/tutorial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new.library.arizona.edu/research/sup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794" y="914400"/>
            <a:ext cx="7772400" cy="1103313"/>
          </a:xfrm>
        </p:spPr>
        <p:txBody>
          <a:bodyPr anchor="ctr">
            <a:noAutofit/>
          </a:bodyPr>
          <a:lstStyle/>
          <a:p>
            <a:pPr algn="ctr"/>
            <a:r>
              <a:rPr lang="en-US" sz="2800" b="1" dirty="0">
                <a:latin typeface="Verdana" panose="020B0604030504040204" pitchFamily="34" charset="0"/>
                <a:ea typeface="Verdana" panose="020B0604030504040204" pitchFamily="34" charset="0"/>
                <a:cs typeface="Verdana" panose="020B0604030504040204" pitchFamily="34" charset="0"/>
              </a:rPr>
              <a:t>Library resources &amp; Services for </a:t>
            </a:r>
            <a:br>
              <a:rPr lang="en-US" sz="2800" b="1" dirty="0">
                <a:latin typeface="Verdana" panose="020B0604030504040204" pitchFamily="34" charset="0"/>
                <a:ea typeface="Verdana" panose="020B0604030504040204" pitchFamily="34" charset="0"/>
                <a:cs typeface="Verdana" panose="020B0604030504040204" pitchFamily="34" charset="0"/>
              </a:rPr>
            </a:br>
            <a:r>
              <a:rPr lang="en-US" sz="2800" b="1" dirty="0">
                <a:latin typeface="Verdana" panose="020B0604030504040204" pitchFamily="34" charset="0"/>
                <a:ea typeface="Verdana" panose="020B0604030504040204" pitchFamily="34" charset="0"/>
                <a:cs typeface="Verdana" panose="020B0604030504040204" pitchFamily="34" charset="0"/>
              </a:rPr>
              <a:t>Az Cooperative Extension</a:t>
            </a:r>
          </a:p>
        </p:txBody>
      </p:sp>
      <p:sp>
        <p:nvSpPr>
          <p:cNvPr id="3" name="Subtitle 2"/>
          <p:cNvSpPr>
            <a:spLocks noGrp="1"/>
          </p:cNvSpPr>
          <p:nvPr>
            <p:ph type="body" sz="quarter" idx="4294967295"/>
          </p:nvPr>
        </p:nvSpPr>
        <p:spPr>
          <a:xfrm>
            <a:off x="635794" y="2590800"/>
            <a:ext cx="7872412" cy="2971800"/>
          </a:xfrm>
        </p:spPr>
        <p:txBody>
          <a:bodyPr anchor="ctr">
            <a:noAutofit/>
          </a:bodyPr>
          <a:lstStyle/>
          <a:p>
            <a:pPr marL="0" indent="0" algn="ctr">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Jeanne L. Pfander, Associate Librarian</a:t>
            </a:r>
          </a:p>
          <a:p>
            <a:pPr marL="0" indent="0" algn="ctr">
              <a:buNone/>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Liaison to ALVSCE, University of Arizona Libraries</a:t>
            </a:r>
          </a:p>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jpfander@arizona.edu</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9132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E7EA-3C1C-F646-AD82-9E2463B73DC4}"/>
              </a:ext>
            </a:extLst>
          </p:cNvPr>
          <p:cNvSpPr>
            <a:spLocks noGrp="1"/>
          </p:cNvSpPr>
          <p:nvPr>
            <p:ph type="title"/>
          </p:nvPr>
        </p:nvSpPr>
        <p:spPr>
          <a:xfrm>
            <a:off x="685800" y="331700"/>
            <a:ext cx="7772400" cy="1103400"/>
          </a:xfrm>
        </p:spPr>
        <p:txBody>
          <a:bodyPr/>
          <a:lstStyle/>
          <a:p>
            <a:r>
              <a:rPr lang="en-US" dirty="0">
                <a:solidFill>
                  <a:schemeClr val="tx1"/>
                </a:solidFill>
              </a:rPr>
              <a:t>USE LIBRARY SEARCH</a:t>
            </a:r>
          </a:p>
        </p:txBody>
      </p:sp>
      <p:pic>
        <p:nvPicPr>
          <p:cNvPr id="4" name="Picture 3">
            <a:extLst>
              <a:ext uri="{FF2B5EF4-FFF2-40B4-BE49-F238E27FC236}">
                <a16:creationId xmlns:a16="http://schemas.microsoft.com/office/drawing/2014/main" id="{4CBDC6BE-60B1-5F4B-B81C-E6E390A6F25C}"/>
              </a:ext>
            </a:extLst>
          </p:cNvPr>
          <p:cNvPicPr>
            <a:picLocks noChangeAspect="1"/>
          </p:cNvPicPr>
          <p:nvPr/>
        </p:nvPicPr>
        <p:blipFill>
          <a:blip r:embed="rId3"/>
          <a:stretch>
            <a:fillRect/>
          </a:stretch>
        </p:blipFill>
        <p:spPr>
          <a:xfrm>
            <a:off x="527050" y="1407160"/>
            <a:ext cx="8089900" cy="3987800"/>
          </a:xfrm>
          <a:prstGeom prst="rect">
            <a:avLst/>
          </a:prstGeom>
        </p:spPr>
      </p:pic>
      <p:sp>
        <p:nvSpPr>
          <p:cNvPr id="3" name="Text Placeholder 2">
            <a:extLst>
              <a:ext uri="{FF2B5EF4-FFF2-40B4-BE49-F238E27FC236}">
                <a16:creationId xmlns:a16="http://schemas.microsoft.com/office/drawing/2014/main" id="{3F24C39F-8AD7-694B-9B4E-4AC7DE2D32AB}"/>
              </a:ext>
            </a:extLst>
          </p:cNvPr>
          <p:cNvSpPr>
            <a:spLocks noGrp="1"/>
          </p:cNvSpPr>
          <p:nvPr>
            <p:ph type="body" sz="quarter" idx="13"/>
          </p:nvPr>
        </p:nvSpPr>
        <p:spPr>
          <a:xfrm>
            <a:off x="0" y="1435100"/>
            <a:ext cx="9144000" cy="4660900"/>
          </a:xfrm>
        </p:spPr>
        <p:txBody>
          <a:bodyPr anchor="ct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solidFill>
                  <a:schemeClr val="tx1"/>
                </a:solidFill>
                <a:latin typeface="Verdana" panose="020B0604030504040204" pitchFamily="34" charset="0"/>
                <a:cs typeface="Verdana" panose="020B0604030504040204" pitchFamily="34" charset="0"/>
                <a:hlinkClick r:id="rId4"/>
              </a:rPr>
              <a:t>https://</a:t>
            </a:r>
            <a:r>
              <a:rPr lang="en-US" dirty="0" err="1">
                <a:solidFill>
                  <a:schemeClr val="tx1"/>
                </a:solidFill>
                <a:latin typeface="Verdana" panose="020B0604030504040204" pitchFamily="34" charset="0"/>
                <a:cs typeface="Verdana" panose="020B0604030504040204" pitchFamily="34" charset="0"/>
                <a:hlinkClick r:id="rId4"/>
              </a:rPr>
              <a:t>new.library.arizona.edu</a:t>
            </a:r>
            <a:endParaRPr lang="en-US" dirty="0">
              <a:solidFill>
                <a:schemeClr val="tx1"/>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6781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7F6A-CB3C-9A42-9DA5-4EB232F0EDAC}"/>
              </a:ext>
            </a:extLst>
          </p:cNvPr>
          <p:cNvSpPr>
            <a:spLocks noGrp="1"/>
          </p:cNvSpPr>
          <p:nvPr>
            <p:ph type="title"/>
          </p:nvPr>
        </p:nvSpPr>
        <p:spPr/>
        <p:txBody>
          <a:bodyPr/>
          <a:lstStyle/>
          <a:p>
            <a:r>
              <a:rPr lang="en-US" dirty="0">
                <a:solidFill>
                  <a:schemeClr val="tx1"/>
                </a:solidFill>
              </a:rPr>
              <a:t>CONNECTING TO E-CONTENT</a:t>
            </a:r>
          </a:p>
        </p:txBody>
      </p:sp>
      <p:sp>
        <p:nvSpPr>
          <p:cNvPr id="3" name="Text Placeholder 2">
            <a:extLst>
              <a:ext uri="{FF2B5EF4-FFF2-40B4-BE49-F238E27FC236}">
                <a16:creationId xmlns:a16="http://schemas.microsoft.com/office/drawing/2014/main" id="{106E6B33-2249-924B-8A36-9956B2B9B45A}"/>
              </a:ext>
            </a:extLst>
          </p:cNvPr>
          <p:cNvSpPr>
            <a:spLocks noGrp="1"/>
          </p:cNvSpPr>
          <p:nvPr>
            <p:ph type="body" sz="quarter" idx="13"/>
          </p:nvPr>
        </p:nvSpPr>
        <p:spPr>
          <a:xfrm>
            <a:off x="0" y="1103313"/>
            <a:ext cx="9144000" cy="4916487"/>
          </a:xfrm>
        </p:spPr>
        <p:txBody>
          <a:bodyPr/>
          <a:lstStyle/>
          <a:p>
            <a:pPr marL="0" indent="0">
              <a:buNone/>
            </a:pPr>
            <a:r>
              <a:rPr lang="en-US" dirty="0">
                <a:solidFill>
                  <a:schemeClr val="tx1"/>
                </a:solidFill>
                <a:latin typeface="Verdana" panose="020B0604030504040204" pitchFamily="34" charset="0"/>
                <a:cs typeface="Verdana" panose="020B0604030504040204" pitchFamily="34" charset="0"/>
              </a:rPr>
              <a:t>Access Scholarly Journals from Off-Campus (video) </a:t>
            </a:r>
            <a:r>
              <a:rPr lang="en-US" sz="2400" dirty="0">
                <a:solidFill>
                  <a:schemeClr val="tx1"/>
                </a:solidFill>
                <a:latin typeface="Verdana" panose="020B0604030504040204" pitchFamily="34" charset="0"/>
                <a:cs typeface="Verdana" panose="020B0604030504040204" pitchFamily="34" charset="0"/>
                <a:hlinkClick r:id="rId3"/>
              </a:rPr>
              <a:t>https://vimeo.com/416440574/039817fbf0</a:t>
            </a:r>
            <a:endParaRPr lang="en-US" sz="2400" dirty="0">
              <a:solidFill>
                <a:schemeClr val="tx1"/>
              </a:solidFill>
              <a:latin typeface="Verdana" panose="020B0604030504040204" pitchFamily="34" charset="0"/>
              <a:cs typeface="Verdana" panose="020B0604030504040204" pitchFamily="34" charset="0"/>
            </a:endParaRPr>
          </a:p>
          <a:p>
            <a:pPr marL="0" indent="0">
              <a:buNone/>
            </a:pPr>
            <a:endParaRPr lang="en-US" sz="2400" dirty="0">
              <a:solidFill>
                <a:schemeClr val="tx1"/>
              </a:solidFill>
              <a:latin typeface="Verdana" panose="020B0604030504040204" pitchFamily="34" charset="0"/>
              <a:cs typeface="Verdana" panose="020B0604030504040204" pitchFamily="34" charset="0"/>
            </a:endParaRPr>
          </a:p>
          <a:p>
            <a:pPr marL="0" indent="0">
              <a:buNone/>
            </a:pPr>
            <a:r>
              <a:rPr lang="en-US" dirty="0">
                <a:solidFill>
                  <a:schemeClr val="tx1"/>
                </a:solidFill>
                <a:latin typeface="Verdana" panose="020B0604030504040204" pitchFamily="34" charset="0"/>
                <a:cs typeface="Verdana" panose="020B0604030504040204" pitchFamily="34" charset="0"/>
              </a:rPr>
              <a:t>Trouble-shoot connecting to library resources (guide) </a:t>
            </a:r>
            <a:r>
              <a:rPr lang="en-US" sz="2000" dirty="0">
                <a:solidFill>
                  <a:schemeClr val="tx1"/>
                </a:solidFill>
                <a:latin typeface="Verdana" panose="020B0604030504040204" pitchFamily="34" charset="0"/>
                <a:cs typeface="Verdana" panose="020B0604030504040204" pitchFamily="34" charset="0"/>
                <a:hlinkClick r:id="rId3"/>
              </a:rPr>
              <a:t>https://</a:t>
            </a:r>
            <a:r>
              <a:rPr lang="en-US" sz="2000" dirty="0" err="1">
                <a:solidFill>
                  <a:schemeClr val="tx1"/>
                </a:solidFill>
                <a:latin typeface="Verdana" panose="020B0604030504040204" pitchFamily="34" charset="0"/>
                <a:cs typeface="Verdana" panose="020B0604030504040204" pitchFamily="34" charset="0"/>
                <a:hlinkClick r:id="rId3"/>
              </a:rPr>
              <a:t>new.library.arizona.edu</a:t>
            </a:r>
            <a:r>
              <a:rPr lang="en-US" sz="2000" dirty="0">
                <a:solidFill>
                  <a:schemeClr val="tx1"/>
                </a:solidFill>
                <a:latin typeface="Verdana" panose="020B0604030504040204" pitchFamily="34" charset="0"/>
                <a:cs typeface="Verdana" panose="020B0604030504040204" pitchFamily="34" charset="0"/>
                <a:hlinkClick r:id="rId3"/>
              </a:rPr>
              <a:t>/find/databases/connection-issues</a:t>
            </a:r>
            <a:endParaRPr lang="en-US" sz="2000" dirty="0">
              <a:solidFill>
                <a:schemeClr val="tx1"/>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488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6E4B-2DBC-A345-BBC0-44BE6DA74E2A}"/>
              </a:ext>
            </a:extLst>
          </p:cNvPr>
          <p:cNvSpPr>
            <a:spLocks noGrp="1"/>
          </p:cNvSpPr>
          <p:nvPr>
            <p:ph type="title"/>
          </p:nvPr>
        </p:nvSpPr>
        <p:spPr>
          <a:xfrm>
            <a:off x="685800" y="0"/>
            <a:ext cx="7772400" cy="1295400"/>
          </a:xfrm>
        </p:spPr>
        <p:txBody>
          <a:bodyPr/>
          <a:lstStyle/>
          <a:p>
            <a:r>
              <a:rPr lang="en-US" dirty="0">
                <a:solidFill>
                  <a:schemeClr val="tx1"/>
                </a:solidFill>
              </a:rPr>
              <a:t>REQUEST MATERIALS</a:t>
            </a:r>
          </a:p>
        </p:txBody>
      </p:sp>
      <p:sp>
        <p:nvSpPr>
          <p:cNvPr id="3" name="Text Placeholder 2">
            <a:extLst>
              <a:ext uri="{FF2B5EF4-FFF2-40B4-BE49-F238E27FC236}">
                <a16:creationId xmlns:a16="http://schemas.microsoft.com/office/drawing/2014/main" id="{31B4927E-CCB2-C845-9C69-0EFA5A0FF068}"/>
              </a:ext>
            </a:extLst>
          </p:cNvPr>
          <p:cNvSpPr>
            <a:spLocks noGrp="1"/>
          </p:cNvSpPr>
          <p:nvPr>
            <p:ph type="body" sz="quarter" idx="13"/>
          </p:nvPr>
        </p:nvSpPr>
        <p:spPr>
          <a:xfrm>
            <a:off x="0" y="1143000"/>
            <a:ext cx="9144000" cy="4572000"/>
          </a:xfrm>
        </p:spPr>
        <p:txBody>
          <a:bodyPr anchor="t">
            <a:normAutofit/>
          </a:bodyPr>
          <a:lstStyle/>
          <a:p>
            <a:pPr marL="0" indent="0">
              <a:buNone/>
            </a:pPr>
            <a:endParaRPr lang="en-US" b="1" dirty="0">
              <a:solidFill>
                <a:schemeClr val="tx1"/>
              </a:solidFill>
              <a:latin typeface="Verdana" panose="020B0604030504040204" pitchFamily="34" charset="0"/>
              <a:cs typeface="Verdana" panose="020B0604030504040204" pitchFamily="34" charset="0"/>
            </a:endParaRPr>
          </a:p>
          <a:p>
            <a:pPr marL="0" indent="0">
              <a:buNone/>
            </a:pPr>
            <a:r>
              <a:rPr lang="en-US" b="1" dirty="0">
                <a:solidFill>
                  <a:schemeClr val="tx1"/>
                </a:solidFill>
                <a:latin typeface="Verdana" panose="020B0604030504040204" pitchFamily="34" charset="0"/>
                <a:cs typeface="Verdana" panose="020B0604030504040204" pitchFamily="34" charset="0"/>
              </a:rPr>
              <a:t>Document Delivery </a:t>
            </a:r>
            <a:r>
              <a:rPr lang="en-US" sz="2200" dirty="0">
                <a:solidFill>
                  <a:schemeClr val="tx1"/>
                </a:solidFill>
                <a:latin typeface="Verdana" panose="020B0604030504040204" pitchFamily="34" charset="0"/>
                <a:cs typeface="Verdana" panose="020B0604030504040204" pitchFamily="34" charset="0"/>
                <a:hlinkClick r:id="rId3"/>
              </a:rPr>
              <a:t>https://new.library.arizona.edu/request/document-delivery</a:t>
            </a:r>
            <a:endParaRPr lang="en-US" sz="2200" dirty="0">
              <a:solidFill>
                <a:schemeClr val="tx1"/>
              </a:solidFill>
              <a:latin typeface="Verdana" panose="020B0604030504040204" pitchFamily="34" charset="0"/>
              <a:cs typeface="Verdana" panose="020B0604030504040204" pitchFamily="34" charset="0"/>
            </a:endParaRPr>
          </a:p>
          <a:p>
            <a:pPr marL="0" indent="0">
              <a:buNone/>
            </a:pPr>
            <a:endParaRPr lang="en-US" b="1" dirty="0">
              <a:solidFill>
                <a:schemeClr val="tx1"/>
              </a:solidFill>
              <a:latin typeface="Verdana" panose="020B0604030504040204" pitchFamily="34" charset="0"/>
              <a:cs typeface="Verdana" panose="020B0604030504040204" pitchFamily="34" charset="0"/>
            </a:endParaRPr>
          </a:p>
          <a:p>
            <a:pPr marL="0" indent="0">
              <a:buNone/>
            </a:pPr>
            <a:r>
              <a:rPr lang="en-US" b="1" dirty="0">
                <a:solidFill>
                  <a:schemeClr val="tx1"/>
                </a:solidFill>
                <a:latin typeface="Verdana" panose="020B0604030504040204" pitchFamily="34" charset="0"/>
                <a:cs typeface="Verdana" panose="020B0604030504040204" pitchFamily="34" charset="0"/>
              </a:rPr>
              <a:t>Interlibrary Loan </a:t>
            </a:r>
            <a:r>
              <a:rPr lang="en-US" sz="2200" dirty="0">
                <a:solidFill>
                  <a:schemeClr val="tx1"/>
                </a:solidFill>
                <a:latin typeface="Verdana" panose="020B0604030504040204" pitchFamily="34" charset="0"/>
                <a:cs typeface="Verdana" panose="020B0604030504040204" pitchFamily="34" charset="0"/>
                <a:hlinkClick r:id="rId4"/>
              </a:rPr>
              <a:t>https://new.library.arizona.edu/request/interlibrary-loan</a:t>
            </a:r>
            <a:endParaRPr lang="en-US" sz="2200" dirty="0">
              <a:solidFill>
                <a:schemeClr val="tx1"/>
              </a:solidFill>
              <a:latin typeface="Verdana" panose="020B0604030504040204" pitchFamily="34" charset="0"/>
              <a:cs typeface="Verdana" panose="020B0604030504040204" pitchFamily="34" charset="0"/>
            </a:endParaRPr>
          </a:p>
          <a:p>
            <a:pPr marL="0" indent="0">
              <a:buNone/>
            </a:pPr>
            <a:endParaRPr lang="en-US" sz="3000" dirty="0">
              <a:solidFill>
                <a:schemeClr val="tx1"/>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83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0C23-4502-D64E-907C-1F210210DE4C}"/>
              </a:ext>
            </a:extLst>
          </p:cNvPr>
          <p:cNvSpPr>
            <a:spLocks noGrp="1"/>
          </p:cNvSpPr>
          <p:nvPr>
            <p:ph type="title"/>
          </p:nvPr>
        </p:nvSpPr>
        <p:spPr/>
        <p:txBody>
          <a:bodyPr anchor="ctr">
            <a:normAutofit fontScale="90000"/>
          </a:bodyPr>
          <a:lstStyle/>
          <a:p>
            <a:br>
              <a:rPr lang="en-US" dirty="0">
                <a:solidFill>
                  <a:schemeClr val="tx1"/>
                </a:solidFill>
                <a:latin typeface="Verdana" panose="020B0604030504040204" pitchFamily="34" charset="0"/>
                <a:cs typeface="Verdana" panose="020B0604030504040204" pitchFamily="34" charset="0"/>
              </a:rPr>
            </a:br>
            <a:br>
              <a:rPr lang="en-US" dirty="0">
                <a:solidFill>
                  <a:schemeClr val="tx1"/>
                </a:solidFill>
                <a:latin typeface="Verdana" panose="020B0604030504040204" pitchFamily="34" charset="0"/>
                <a:cs typeface="Verdana" panose="020B0604030504040204" pitchFamily="34" charset="0"/>
              </a:rPr>
            </a:br>
            <a:r>
              <a:rPr lang="en-US" sz="3100" dirty="0">
                <a:solidFill>
                  <a:schemeClr val="tx1"/>
                </a:solidFill>
                <a:latin typeface="Verdana" panose="020B0604030504040204" pitchFamily="34" charset="0"/>
                <a:cs typeface="Verdana" panose="020B0604030504040204" pitchFamily="34" charset="0"/>
              </a:rPr>
              <a:t>Designated Campus Colleagues &amp; Library Services</a:t>
            </a:r>
            <a:br>
              <a:rPr lang="en-US" dirty="0">
                <a:solidFill>
                  <a:schemeClr val="tx1"/>
                </a:solidFill>
                <a:latin typeface="Verdana" panose="020B0604030504040204" pitchFamily="34" charset="0"/>
                <a:cs typeface="Verdana" panose="020B0604030504040204" pitchFamily="34" charset="0"/>
              </a:rPr>
            </a:br>
            <a:endParaRPr lang="en-US" dirty="0">
              <a:solidFill>
                <a:schemeClr val="tx1"/>
              </a:solidFill>
            </a:endParaRPr>
          </a:p>
        </p:txBody>
      </p:sp>
      <p:sp>
        <p:nvSpPr>
          <p:cNvPr id="3" name="Text Placeholder 2">
            <a:extLst>
              <a:ext uri="{FF2B5EF4-FFF2-40B4-BE49-F238E27FC236}">
                <a16:creationId xmlns:a16="http://schemas.microsoft.com/office/drawing/2014/main" id="{BDDCB98F-B620-B440-B87B-D726AD153E44}"/>
              </a:ext>
            </a:extLst>
          </p:cNvPr>
          <p:cNvSpPr>
            <a:spLocks noGrp="1"/>
          </p:cNvSpPr>
          <p:nvPr>
            <p:ph type="body" sz="quarter" idx="13"/>
          </p:nvPr>
        </p:nvSpPr>
        <p:spPr>
          <a:xfrm>
            <a:off x="0" y="1295400"/>
            <a:ext cx="9144000" cy="5880100"/>
          </a:xfrm>
        </p:spPr>
        <p:txBody>
          <a:bodyPr/>
          <a:lstStyle/>
          <a:p>
            <a:pPr marL="0" indent="0">
              <a:buNone/>
            </a:pPr>
            <a:endParaRPr lang="en-US" dirty="0">
              <a:solidFill>
                <a:schemeClr val="tx1"/>
              </a:solidFill>
              <a:latin typeface="Verdana" panose="020B0604030504040204" pitchFamily="34" charset="0"/>
              <a:cs typeface="Verdana" panose="020B0604030504040204" pitchFamily="34" charset="0"/>
            </a:endParaRPr>
          </a:p>
          <a:p>
            <a:pPr marL="0" indent="0">
              <a:buNone/>
            </a:pPr>
            <a:endParaRPr lang="en-US" dirty="0">
              <a:solidFill>
                <a:schemeClr val="tx1"/>
              </a:solidFill>
              <a:latin typeface="Verdana" panose="020B0604030504040204" pitchFamily="34" charset="0"/>
              <a:cs typeface="Verdana" panose="020B0604030504040204" pitchFamily="34" charset="0"/>
            </a:endParaRPr>
          </a:p>
          <a:p>
            <a:pPr marL="0" indent="0">
              <a:buNone/>
            </a:pPr>
            <a:endParaRPr lang="en-US" dirty="0">
              <a:solidFill>
                <a:schemeClr val="tx1"/>
              </a:solidFill>
              <a:latin typeface="Verdana" panose="020B0604030504040204" pitchFamily="34" charset="0"/>
              <a:cs typeface="Verdana" panose="020B0604030504040204" pitchFamily="34" charset="0"/>
            </a:endParaRPr>
          </a:p>
          <a:p>
            <a:pPr marL="0" indent="0">
              <a:buNone/>
            </a:pPr>
            <a:endParaRPr lang="en-US" sz="2200" dirty="0">
              <a:solidFill>
                <a:schemeClr val="tx1"/>
              </a:solidFill>
              <a:latin typeface="Verdana" panose="020B0604030504040204" pitchFamily="34" charset="0"/>
              <a:cs typeface="Verdana" panose="020B0604030504040204" pitchFamily="34" charset="0"/>
            </a:endParaRPr>
          </a:p>
          <a:p>
            <a:pPr marL="0" indent="0">
              <a:buNone/>
            </a:pPr>
            <a:endParaRPr lang="en-US" sz="2200" dirty="0">
              <a:solidFill>
                <a:schemeClr val="tx1"/>
              </a:solidFill>
              <a:latin typeface="Verdana" panose="020B0604030504040204" pitchFamily="34" charset="0"/>
              <a:cs typeface="Verdana" panose="020B0604030504040204" pitchFamily="34" charset="0"/>
            </a:endParaRPr>
          </a:p>
          <a:p>
            <a:pPr marL="0" indent="0">
              <a:buNone/>
            </a:pPr>
            <a:endParaRPr lang="en-US" sz="2200" dirty="0">
              <a:solidFill>
                <a:schemeClr val="tx1"/>
              </a:solidFill>
              <a:latin typeface="Verdana" panose="020B0604030504040204" pitchFamily="34" charset="0"/>
              <a:cs typeface="Verdana" panose="020B0604030504040204" pitchFamily="34" charset="0"/>
            </a:endParaRPr>
          </a:p>
          <a:p>
            <a:pPr marL="0" indent="0">
              <a:buNone/>
            </a:pPr>
            <a:r>
              <a:rPr lang="en-US" sz="2200" dirty="0">
                <a:solidFill>
                  <a:schemeClr val="tx1"/>
                </a:solidFill>
                <a:latin typeface="Verdana" panose="020B0604030504040204" pitchFamily="34" charset="0"/>
                <a:cs typeface="Verdana" panose="020B0604030504040204" pitchFamily="34" charset="0"/>
                <a:hlinkClick r:id="rId3"/>
              </a:rPr>
              <a:t>https://</a:t>
            </a:r>
            <a:r>
              <a:rPr lang="en-US" sz="2200" dirty="0" err="1">
                <a:solidFill>
                  <a:schemeClr val="tx1"/>
                </a:solidFill>
                <a:latin typeface="Verdana" panose="020B0604030504040204" pitchFamily="34" charset="0"/>
                <a:cs typeface="Verdana" panose="020B0604030504040204" pitchFamily="34" charset="0"/>
                <a:hlinkClick r:id="rId3"/>
              </a:rPr>
              <a:t>hr.arizona.edu</a:t>
            </a:r>
            <a:r>
              <a:rPr lang="en-US" sz="2200" dirty="0">
                <a:solidFill>
                  <a:schemeClr val="tx1"/>
                </a:solidFill>
                <a:latin typeface="Verdana" panose="020B0604030504040204" pitchFamily="34" charset="0"/>
                <a:cs typeface="Verdana" panose="020B0604030504040204" pitchFamily="34" charset="0"/>
                <a:hlinkClick r:id="rId3"/>
              </a:rPr>
              <a:t>/sites/default/files/</a:t>
            </a:r>
            <a:r>
              <a:rPr lang="en-US" sz="2200" dirty="0" err="1">
                <a:solidFill>
                  <a:schemeClr val="tx1"/>
                </a:solidFill>
                <a:latin typeface="Verdana" panose="020B0604030504040204" pitchFamily="34" charset="0"/>
                <a:cs typeface="Verdana" panose="020B0604030504040204" pitchFamily="34" charset="0"/>
                <a:hlinkClick r:id="rId3"/>
              </a:rPr>
              <a:t>DCC_Srvc_Matrix.pdf</a:t>
            </a:r>
            <a:endParaRPr lang="en-US" sz="2200" dirty="0">
              <a:solidFill>
                <a:schemeClr val="tx1"/>
              </a:solidFill>
              <a:latin typeface="Verdana" panose="020B0604030504040204" pitchFamily="34" charset="0"/>
              <a:cs typeface="Verdana" panose="020B0604030504040204" pitchFamily="34" charset="0"/>
            </a:endParaRPr>
          </a:p>
          <a:p>
            <a:pPr marL="688975" lvl="3" indent="0">
              <a:buNone/>
            </a:pPr>
            <a:endParaRPr lang="en-US" dirty="0">
              <a:solidFill>
                <a:schemeClr val="tx1"/>
              </a:solidFill>
              <a:latin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D240D240-709B-3045-99DD-83DCDA322E76}"/>
              </a:ext>
            </a:extLst>
          </p:cNvPr>
          <p:cNvPicPr>
            <a:picLocks noChangeAspect="1"/>
          </p:cNvPicPr>
          <p:nvPr/>
        </p:nvPicPr>
        <p:blipFill>
          <a:blip r:embed="rId4"/>
          <a:stretch>
            <a:fillRect/>
          </a:stretch>
        </p:blipFill>
        <p:spPr>
          <a:xfrm>
            <a:off x="1009650" y="1447800"/>
            <a:ext cx="7124700" cy="3479800"/>
          </a:xfrm>
          <a:prstGeom prst="rect">
            <a:avLst/>
          </a:prstGeom>
        </p:spPr>
      </p:pic>
    </p:spTree>
    <p:extLst>
      <p:ext uri="{BB962C8B-B14F-4D97-AF65-F5344CB8AC3E}">
        <p14:creationId xmlns:p14="http://schemas.microsoft.com/office/powerpoint/2010/main" val="171586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chor="t">
            <a:normAutofit/>
          </a:bodyPr>
          <a:lstStyle/>
          <a:p>
            <a:pPr marL="0" indent="0" algn="ctr">
              <a:buNone/>
            </a:pPr>
            <a:endParaRPr lang="en-US" sz="2800" b="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800" b="1" dirty="0">
                <a:latin typeface="Verdana" panose="020B0604030504040204" pitchFamily="34" charset="0"/>
                <a:ea typeface="Verdana" panose="020B0604030504040204" pitchFamily="34" charset="0"/>
                <a:cs typeface="Verdana" panose="020B0604030504040204" pitchFamily="34" charset="0"/>
              </a:rPr>
              <a:t>COMMENTS? QUESTIONS?</a:t>
            </a:r>
          </a:p>
          <a:p>
            <a:pPr marL="0" indent="0">
              <a:buNone/>
            </a:pPr>
            <a:endParaRPr lang="en-US" sz="2800" b="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800" b="1" dirty="0">
                <a:latin typeface="Verdana" panose="020B0604030504040204" pitchFamily="34" charset="0"/>
                <a:ea typeface="Verdana" panose="020B0604030504040204" pitchFamily="34" charset="0"/>
                <a:cs typeface="Verdana" panose="020B0604030504040204" pitchFamily="34" charset="0"/>
              </a:rPr>
              <a:t>Contact me:</a:t>
            </a:r>
          </a:p>
          <a:p>
            <a:pPr marL="0" indent="0" algn="ctr">
              <a:buNone/>
            </a:pPr>
            <a:endParaRPr lang="en-US" sz="2800" b="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800" b="1" dirty="0">
                <a:latin typeface="Verdana" panose="020B0604030504040204" pitchFamily="34" charset="0"/>
                <a:ea typeface="Verdana" panose="020B0604030504040204" pitchFamily="34" charset="0"/>
                <a:cs typeface="Verdana" panose="020B0604030504040204" pitchFamily="34" charset="0"/>
                <a:hlinkClick r:id="rId3"/>
              </a:rPr>
              <a:t>Jeanne Pfander</a:t>
            </a:r>
            <a:endParaRPr lang="en-US" sz="2800" b="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800" b="1" dirty="0">
                <a:latin typeface="Verdana" panose="020B0604030504040204" pitchFamily="34" charset="0"/>
                <a:ea typeface="Verdana" panose="020B0604030504040204" pitchFamily="34" charset="0"/>
                <a:cs typeface="Verdana" panose="020B0604030504040204" pitchFamily="34" charset="0"/>
              </a:rPr>
              <a:t> </a:t>
            </a:r>
            <a:r>
              <a:rPr lang="en-US" sz="2800" b="1" dirty="0" err="1">
                <a:latin typeface="Verdana" panose="020B0604030504040204" pitchFamily="34" charset="0"/>
                <a:ea typeface="Verdana" panose="020B0604030504040204" pitchFamily="34" charset="0"/>
                <a:cs typeface="Verdana" panose="020B0604030504040204" pitchFamily="34" charset="0"/>
              </a:rPr>
              <a:t>jpfander@arizona.edu</a:t>
            </a:r>
            <a:r>
              <a:rPr lang="en-US" sz="2800" b="1"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3600" b="1" dirty="0"/>
              <a:t>					</a:t>
            </a:r>
            <a:endParaRPr lang="en-US" sz="3600" b="1" dirty="0">
              <a:solidFill>
                <a:srgbClr val="0000FF"/>
              </a:solidFill>
            </a:endParaRPr>
          </a:p>
        </p:txBody>
      </p:sp>
    </p:spTree>
    <p:extLst>
      <p:ext uri="{BB962C8B-B14F-4D97-AF65-F5344CB8AC3E}">
        <p14:creationId xmlns:p14="http://schemas.microsoft.com/office/powerpoint/2010/main" val="170475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6328" y="609600"/>
            <a:ext cx="6571343" cy="1049235"/>
          </a:xfrm>
        </p:spPr>
        <p:txBody>
          <a:bodyPr anchor="ctr">
            <a:normAutofit/>
          </a:bodyPr>
          <a:lstStyle/>
          <a:p>
            <a:pPr algn="ctr"/>
            <a:r>
              <a:rPr lang="en-US" sz="2800" b="1" dirty="0">
                <a:latin typeface="Verdana" panose="020B0604030504040204" pitchFamily="34" charset="0"/>
                <a:ea typeface="Verdana" panose="020B0604030504040204" pitchFamily="34" charset="0"/>
                <a:cs typeface="Verdana" panose="020B0604030504040204" pitchFamily="34" charset="0"/>
              </a:rPr>
              <a:t>Overview of Today’s Session</a:t>
            </a:r>
          </a:p>
        </p:txBody>
      </p:sp>
      <p:sp>
        <p:nvSpPr>
          <p:cNvPr id="3" name="Content Placeholder 2"/>
          <p:cNvSpPr>
            <a:spLocks noGrp="1"/>
          </p:cNvSpPr>
          <p:nvPr>
            <p:ph idx="1"/>
          </p:nvPr>
        </p:nvSpPr>
        <p:spPr>
          <a:xfrm>
            <a:off x="0" y="2015733"/>
            <a:ext cx="9144000" cy="3450613"/>
          </a:xfrm>
        </p:spPr>
        <p:txBody>
          <a:bodyPr anchor="ctr">
            <a:normAutofit fontScale="92500" lnSpcReduction="20000"/>
          </a:bodyPr>
          <a:lstStyle/>
          <a:p>
            <a:pPr marL="914400" marR="0" indent="0">
              <a:lnSpc>
                <a:spcPct val="115000"/>
              </a:lnSpc>
              <a:spcBef>
                <a:spcPts val="0"/>
              </a:spcBef>
              <a:spcAft>
                <a:spcPts val="0"/>
              </a:spcAft>
              <a:buNone/>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1143000" marR="0">
              <a:lnSpc>
                <a:spcPct val="115000"/>
              </a:lnSpc>
              <a:spcBef>
                <a:spcPts val="0"/>
              </a:spcBef>
              <a:spcAft>
                <a:spcPts val="0"/>
              </a:spcAft>
            </a:pPr>
            <a:r>
              <a:rPr lang="en-US" sz="3000" dirty="0">
                <a:latin typeface="Verdana" panose="020B0604030504040204" pitchFamily="34" charset="0"/>
                <a:ea typeface="Verdana" panose="020B0604030504040204" pitchFamily="34" charset="0"/>
                <a:cs typeface="Verdana" panose="020B0604030504040204" pitchFamily="34" charset="0"/>
              </a:rPr>
              <a:t>People Resources</a:t>
            </a:r>
          </a:p>
          <a:p>
            <a:pPr marL="914400" marR="0" indent="0">
              <a:lnSpc>
                <a:spcPct val="115000"/>
              </a:lnSpc>
              <a:spcBef>
                <a:spcPts val="0"/>
              </a:spcBef>
              <a:spcAft>
                <a:spcPts val="0"/>
              </a:spcAft>
              <a:buNone/>
            </a:pPr>
            <a:endParaRPr lang="en-US" sz="3000" dirty="0">
              <a:latin typeface="Verdana" panose="020B0604030504040204" pitchFamily="34" charset="0"/>
              <a:ea typeface="Verdana" panose="020B0604030504040204" pitchFamily="34" charset="0"/>
              <a:cs typeface="Verdana" panose="020B0604030504040204" pitchFamily="34" charset="0"/>
            </a:endParaRPr>
          </a:p>
          <a:p>
            <a:pPr marL="1143000" marR="0">
              <a:lnSpc>
                <a:spcPct val="115000"/>
              </a:lnSpc>
              <a:spcBef>
                <a:spcPts val="0"/>
              </a:spcBef>
              <a:spcAft>
                <a:spcPts val="0"/>
              </a:spcAft>
            </a:pPr>
            <a:r>
              <a:rPr lang="en-US" sz="3000" dirty="0">
                <a:latin typeface="Verdana" panose="020B0604030504040204" pitchFamily="34" charset="0"/>
                <a:ea typeface="Verdana" panose="020B0604030504040204" pitchFamily="34" charset="0"/>
                <a:cs typeface="Verdana" panose="020B0604030504040204" pitchFamily="34" charset="0"/>
              </a:rPr>
              <a:t>Information Resources</a:t>
            </a:r>
          </a:p>
          <a:p>
            <a:pPr marL="914400" marR="0" indent="0">
              <a:lnSpc>
                <a:spcPct val="115000"/>
              </a:lnSpc>
              <a:spcBef>
                <a:spcPts val="0"/>
              </a:spcBef>
              <a:spcAft>
                <a:spcPts val="0"/>
              </a:spcAft>
              <a:buNone/>
            </a:pPr>
            <a:endParaRPr lang="en-US" sz="3000" dirty="0">
              <a:latin typeface="Verdana" panose="020B0604030504040204" pitchFamily="34" charset="0"/>
              <a:ea typeface="Verdana" panose="020B0604030504040204" pitchFamily="34" charset="0"/>
              <a:cs typeface="Verdana" panose="020B0604030504040204" pitchFamily="34" charset="0"/>
            </a:endParaRPr>
          </a:p>
          <a:p>
            <a:pPr marL="1143000" marR="0">
              <a:lnSpc>
                <a:spcPct val="115000"/>
              </a:lnSpc>
              <a:spcBef>
                <a:spcPts val="0"/>
              </a:spcBef>
              <a:spcAft>
                <a:spcPts val="0"/>
              </a:spcAft>
            </a:pPr>
            <a:r>
              <a:rPr lang="en-US" sz="3000" dirty="0">
                <a:latin typeface="Verdana" panose="020B0604030504040204" pitchFamily="34" charset="0"/>
                <a:ea typeface="Verdana" panose="020B0604030504040204" pitchFamily="34" charset="0"/>
                <a:cs typeface="Verdana" panose="020B0604030504040204" pitchFamily="34" charset="0"/>
              </a:rPr>
              <a:t>Services</a:t>
            </a:r>
          </a:p>
          <a:p>
            <a:pPr marL="914400" marR="0" indent="0">
              <a:lnSpc>
                <a:spcPct val="115000"/>
              </a:lnSpc>
              <a:spcBef>
                <a:spcPts val="0"/>
              </a:spcBef>
              <a:spcAft>
                <a:spcPts val="0"/>
              </a:spcAft>
              <a:buNone/>
            </a:pPr>
            <a:endParaRPr lang="en-US" sz="3000" dirty="0">
              <a:latin typeface="Verdana" panose="020B0604030504040204" pitchFamily="34" charset="0"/>
              <a:ea typeface="Verdana" panose="020B0604030504040204" pitchFamily="34" charset="0"/>
              <a:cs typeface="Verdana" panose="020B0604030504040204" pitchFamily="34" charset="0"/>
            </a:endParaRPr>
          </a:p>
          <a:p>
            <a:pPr marL="1143000" marR="0">
              <a:lnSpc>
                <a:spcPct val="115000"/>
              </a:lnSpc>
              <a:spcBef>
                <a:spcPts val="0"/>
              </a:spcBef>
              <a:spcAft>
                <a:spcPts val="0"/>
              </a:spcAft>
            </a:pPr>
            <a:r>
              <a:rPr lang="en-US" sz="3000" dirty="0">
                <a:latin typeface="Verdana" panose="020B0604030504040204" pitchFamily="34" charset="0"/>
                <a:ea typeface="Verdana" panose="020B0604030504040204" pitchFamily="34" charset="0"/>
                <a:cs typeface="Verdana" panose="020B0604030504040204" pitchFamily="34" charset="0"/>
              </a:rPr>
              <a:t>Policies</a:t>
            </a:r>
          </a:p>
          <a:p>
            <a:endParaRPr lang="en-US" dirty="0"/>
          </a:p>
        </p:txBody>
      </p:sp>
    </p:spTree>
    <p:extLst>
      <p:ext uri="{BB962C8B-B14F-4D97-AF65-F5344CB8AC3E}">
        <p14:creationId xmlns:p14="http://schemas.microsoft.com/office/powerpoint/2010/main" val="385430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0569-BD84-4502-8B73-FB8D6D95669B}"/>
              </a:ext>
            </a:extLst>
          </p:cNvPr>
          <p:cNvSpPr>
            <a:spLocks noGrp="1"/>
          </p:cNvSpPr>
          <p:nvPr>
            <p:ph type="title"/>
          </p:nvPr>
        </p:nvSpPr>
        <p:spPr>
          <a:xfrm>
            <a:off x="685800" y="437512"/>
            <a:ext cx="7772400" cy="1103400"/>
          </a:xfrm>
        </p:spPr>
        <p:txBody>
          <a:bodyPr/>
          <a:lstStyle/>
          <a:p>
            <a:r>
              <a:rPr lang="en-US" dirty="0">
                <a:solidFill>
                  <a:schemeClr val="tx1"/>
                </a:solidFill>
              </a:rPr>
              <a:t>BUT FIRST... </a:t>
            </a:r>
          </a:p>
        </p:txBody>
      </p:sp>
      <p:sp>
        <p:nvSpPr>
          <p:cNvPr id="3" name="Text Placeholder 2">
            <a:extLst>
              <a:ext uri="{FF2B5EF4-FFF2-40B4-BE49-F238E27FC236}">
                <a16:creationId xmlns:a16="http://schemas.microsoft.com/office/drawing/2014/main" id="{6593F235-E157-476C-8FE6-26B2C7CA9E8F}"/>
              </a:ext>
            </a:extLst>
          </p:cNvPr>
          <p:cNvSpPr>
            <a:spLocks noGrp="1"/>
          </p:cNvSpPr>
          <p:nvPr>
            <p:ph type="body" sz="quarter" idx="13"/>
          </p:nvPr>
        </p:nvSpPr>
        <p:spPr>
          <a:xfrm>
            <a:off x="635793" y="1905000"/>
            <a:ext cx="7872413" cy="3505200"/>
          </a:xfrm>
        </p:spPr>
        <p:txBody>
          <a:bodyPr vert="horz" lIns="91440" tIns="45720" rIns="91440" bIns="45720" rtlCol="0" anchor="ctr">
            <a:normAutofit/>
          </a:bodyPr>
          <a:lstStyle/>
          <a:p>
            <a:pPr marL="0" indent="0" algn="ctr">
              <a:buNone/>
            </a:pPr>
            <a:r>
              <a:rPr lang="en-US" dirty="0">
                <a:solidFill>
                  <a:schemeClr val="tx1"/>
                </a:solidFill>
                <a:latin typeface="Verdana"/>
                <a:ea typeface="Verdana"/>
                <a:cs typeface="Calibri Light"/>
              </a:rPr>
              <a:t>What questions do </a:t>
            </a:r>
            <a:r>
              <a:rPr lang="en-US" u="sng" dirty="0">
                <a:solidFill>
                  <a:schemeClr val="tx1"/>
                </a:solidFill>
                <a:latin typeface="Verdana"/>
                <a:ea typeface="Verdana"/>
                <a:cs typeface="Calibri Light"/>
              </a:rPr>
              <a:t>you</a:t>
            </a:r>
            <a:r>
              <a:rPr lang="en-US" dirty="0">
                <a:solidFill>
                  <a:schemeClr val="tx1"/>
                </a:solidFill>
                <a:latin typeface="Verdana"/>
                <a:ea typeface="Verdana"/>
                <a:cs typeface="Calibri Light"/>
              </a:rPr>
              <a:t> have about the University Libraries?</a:t>
            </a:r>
            <a:endParaRPr lang="en-US" dirty="0">
              <a:solidFill>
                <a:schemeClr val="tx1"/>
              </a:solidFill>
              <a:latin typeface="Verdana" panose="020B0604030504040204" pitchFamily="34" charset="0"/>
            </a:endParaRPr>
          </a:p>
          <a:p>
            <a:pPr marL="0" indent="0" algn="ctr">
              <a:buNone/>
            </a:pPr>
            <a:endParaRPr lang="en-US" b="1" dirty="0">
              <a:solidFill>
                <a:schemeClr val="tx1"/>
              </a:solidFill>
              <a:latin typeface="Verdana"/>
            </a:endParaRPr>
          </a:p>
          <a:p>
            <a:pPr marL="0" indent="0" algn="ctr">
              <a:buNone/>
            </a:pPr>
            <a:r>
              <a:rPr lang="en-US" dirty="0">
                <a:solidFill>
                  <a:schemeClr val="tx1"/>
                </a:solidFill>
                <a:latin typeface="Verdana"/>
                <a:ea typeface="Verdana"/>
                <a:cs typeface="Calibri Light"/>
              </a:rPr>
              <a:t>[Please respond in Chat.]</a:t>
            </a:r>
            <a:endParaRPr lang="en-US" dirty="0">
              <a:solidFill>
                <a:schemeClr val="tx1"/>
              </a:solidFill>
              <a:latin typeface="Verdana"/>
            </a:endParaRPr>
          </a:p>
        </p:txBody>
      </p:sp>
    </p:spTree>
    <p:extLst>
      <p:ext uri="{BB962C8B-B14F-4D97-AF65-F5344CB8AC3E}">
        <p14:creationId xmlns:p14="http://schemas.microsoft.com/office/powerpoint/2010/main" val="100090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B89D0-3412-F846-AE0F-DAD62DF8262C}"/>
              </a:ext>
            </a:extLst>
          </p:cNvPr>
          <p:cNvSpPr>
            <a:spLocks noGrp="1"/>
          </p:cNvSpPr>
          <p:nvPr>
            <p:ph type="title"/>
          </p:nvPr>
        </p:nvSpPr>
        <p:spPr>
          <a:xfrm>
            <a:off x="685800" y="176463"/>
            <a:ext cx="7772400" cy="1103400"/>
          </a:xfrm>
        </p:spPr>
        <p:txBody>
          <a:bodyPr/>
          <a:lstStyle/>
          <a:p>
            <a:r>
              <a:rPr lang="en-US" dirty="0">
                <a:solidFill>
                  <a:schemeClr val="tx1"/>
                </a:solidFill>
              </a:rPr>
              <a:t>NEED HELP?</a:t>
            </a:r>
            <a:br>
              <a:rPr lang="en-US" dirty="0">
                <a:solidFill>
                  <a:schemeClr val="tx1"/>
                </a:solidFill>
              </a:rPr>
            </a:br>
            <a:r>
              <a:rPr lang="en-US" dirty="0">
                <a:solidFill>
                  <a:schemeClr val="tx1"/>
                </a:solidFill>
              </a:rPr>
              <a:t>ASK US!</a:t>
            </a:r>
            <a:endParaRPr lang="en-US" dirty="0"/>
          </a:p>
        </p:txBody>
      </p:sp>
      <p:pic>
        <p:nvPicPr>
          <p:cNvPr id="4" name="Picture 3">
            <a:extLst>
              <a:ext uri="{FF2B5EF4-FFF2-40B4-BE49-F238E27FC236}">
                <a16:creationId xmlns:a16="http://schemas.microsoft.com/office/drawing/2014/main" id="{52A3E7D9-358A-424E-9DA8-DA3E63FBF4C9}"/>
              </a:ext>
            </a:extLst>
          </p:cNvPr>
          <p:cNvPicPr>
            <a:picLocks noChangeAspect="1"/>
          </p:cNvPicPr>
          <p:nvPr/>
        </p:nvPicPr>
        <p:blipFill>
          <a:blip r:embed="rId3"/>
          <a:stretch>
            <a:fillRect/>
          </a:stretch>
        </p:blipFill>
        <p:spPr>
          <a:xfrm>
            <a:off x="2533650" y="1447800"/>
            <a:ext cx="4076700" cy="3733800"/>
          </a:xfrm>
          <a:prstGeom prst="rect">
            <a:avLst/>
          </a:prstGeom>
          <a:ln w="28575">
            <a:solidFill>
              <a:schemeClr val="tx2">
                <a:lumMod val="60000"/>
                <a:lumOff val="40000"/>
              </a:schemeClr>
            </a:solidFill>
          </a:ln>
        </p:spPr>
      </p:pic>
      <p:sp>
        <p:nvSpPr>
          <p:cNvPr id="3" name="TextBox 2">
            <a:extLst>
              <a:ext uri="{FF2B5EF4-FFF2-40B4-BE49-F238E27FC236}">
                <a16:creationId xmlns:a16="http://schemas.microsoft.com/office/drawing/2014/main" id="{72B75E3F-8E1A-7343-A765-E42A75375CFC}"/>
              </a:ext>
            </a:extLst>
          </p:cNvPr>
          <p:cNvSpPr txBox="1"/>
          <p:nvPr/>
        </p:nvSpPr>
        <p:spPr>
          <a:xfrm>
            <a:off x="1524000" y="5349537"/>
            <a:ext cx="6096000" cy="677108"/>
          </a:xfrm>
          <a:prstGeom prst="rect">
            <a:avLst/>
          </a:prstGeom>
          <a:noFill/>
        </p:spPr>
        <p:txBody>
          <a:bodyPr wrap="square" rtlCol="0" anchor="ctr">
            <a:spAutoFit/>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hlinkClick r:id="rId4"/>
              </a:rPr>
              <a:t>https://</a:t>
            </a:r>
            <a:r>
              <a:rPr lang="en-US" sz="2000" dirty="0" err="1">
                <a:latin typeface="Verdana" panose="020B0604030504040204" pitchFamily="34" charset="0"/>
                <a:ea typeface="Verdana" panose="020B0604030504040204" pitchFamily="34" charset="0"/>
                <a:cs typeface="Verdana" panose="020B0604030504040204" pitchFamily="34" charset="0"/>
                <a:hlinkClick r:id="rId4"/>
              </a:rPr>
              <a:t>libguides.library.arizona.edu</a:t>
            </a:r>
            <a:r>
              <a:rPr lang="en-US" sz="2000" dirty="0">
                <a:latin typeface="Verdana" panose="020B0604030504040204" pitchFamily="34" charset="0"/>
                <a:ea typeface="Verdana" panose="020B0604030504040204" pitchFamily="34" charset="0"/>
                <a:cs typeface="Verdana" panose="020B0604030504040204" pitchFamily="34" charset="0"/>
                <a:hlinkClick r:id="rId4"/>
              </a:rPr>
              <a:t>/</a:t>
            </a:r>
            <a:r>
              <a:rPr lang="en-US" sz="2000" dirty="0" err="1">
                <a:latin typeface="Verdana" panose="020B0604030504040204" pitchFamily="34" charset="0"/>
                <a:ea typeface="Verdana" panose="020B0604030504040204" pitchFamily="34" charset="0"/>
                <a:cs typeface="Verdana" panose="020B0604030504040204" pitchFamily="34" charset="0"/>
                <a:hlinkClick r:id="rId4"/>
              </a:rPr>
              <a:t>faq</a:t>
            </a: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72942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1CE1E2-A7CC-B047-908F-30F60B36624B}"/>
              </a:ext>
            </a:extLst>
          </p:cNvPr>
          <p:cNvPicPr>
            <a:picLocks noChangeAspect="1"/>
          </p:cNvPicPr>
          <p:nvPr/>
        </p:nvPicPr>
        <p:blipFill>
          <a:blip r:embed="rId3"/>
          <a:stretch>
            <a:fillRect/>
          </a:stretch>
        </p:blipFill>
        <p:spPr>
          <a:xfrm>
            <a:off x="0" y="1371600"/>
            <a:ext cx="9144000" cy="4715376"/>
          </a:xfrm>
          <a:prstGeom prst="rect">
            <a:avLst/>
          </a:prstGeom>
          <a:ln w="28575">
            <a:noFill/>
          </a:ln>
        </p:spPr>
      </p:pic>
      <p:sp>
        <p:nvSpPr>
          <p:cNvPr id="6" name="TextBox 5">
            <a:extLst>
              <a:ext uri="{FF2B5EF4-FFF2-40B4-BE49-F238E27FC236}">
                <a16:creationId xmlns:a16="http://schemas.microsoft.com/office/drawing/2014/main" id="{15080355-E6AC-FF42-9845-D34D9AC389EB}"/>
              </a:ext>
            </a:extLst>
          </p:cNvPr>
          <p:cNvSpPr txBox="1"/>
          <p:nvPr/>
        </p:nvSpPr>
        <p:spPr>
          <a:xfrm>
            <a:off x="0" y="201652"/>
            <a:ext cx="9144000" cy="800219"/>
          </a:xfrm>
          <a:prstGeom prst="rect">
            <a:avLst/>
          </a:prstGeom>
          <a:noFill/>
        </p:spPr>
        <p:txBody>
          <a:bodyPr wrap="square" rtlCol="0" anchor="ctr">
            <a:spAutoFit/>
          </a:bodyPr>
          <a:lstStyle/>
          <a:p>
            <a:pPr algn="ctr"/>
            <a:r>
              <a:rPr lang="en-US" sz="2800" b="1" dirty="0">
                <a:latin typeface="Verdana" panose="020B0604030504040204" pitchFamily="34" charset="0"/>
                <a:ea typeface="Verdana" panose="020B0604030504040204" pitchFamily="34" charset="0"/>
                <a:cs typeface="Verdana" panose="020B0604030504040204" pitchFamily="34" charset="0"/>
              </a:rPr>
              <a:t>FIND YOUR LIBRARIAN</a:t>
            </a:r>
          </a:p>
          <a:p>
            <a:pPr algn="ctr"/>
            <a:r>
              <a:rPr lang="en-US" b="1" dirty="0">
                <a:latin typeface="Verdana" panose="020B0604030504040204" pitchFamily="34" charset="0"/>
                <a:ea typeface="Verdana" panose="020B0604030504040204" pitchFamily="34" charset="0"/>
                <a:cs typeface="Verdana" panose="020B0604030504040204" pitchFamily="34" charset="0"/>
              </a:rPr>
              <a:t>https://</a:t>
            </a:r>
            <a:r>
              <a:rPr lang="en-US" b="1" dirty="0" err="1">
                <a:latin typeface="Verdana" panose="020B0604030504040204" pitchFamily="34" charset="0"/>
                <a:ea typeface="Verdana" panose="020B0604030504040204" pitchFamily="34" charset="0"/>
                <a:cs typeface="Verdana" panose="020B0604030504040204" pitchFamily="34" charset="0"/>
              </a:rPr>
              <a:t>new.library.arizona.edu</a:t>
            </a:r>
            <a:r>
              <a:rPr lang="en-US" b="1" dirty="0">
                <a:latin typeface="Verdana" panose="020B0604030504040204" pitchFamily="34" charset="0"/>
                <a:ea typeface="Verdana" panose="020B0604030504040204" pitchFamily="34" charset="0"/>
                <a:cs typeface="Verdana" panose="020B0604030504040204" pitchFamily="34" charset="0"/>
              </a:rPr>
              <a:t>/about/contact/your-librarian</a:t>
            </a:r>
          </a:p>
        </p:txBody>
      </p:sp>
    </p:spTree>
    <p:extLst>
      <p:ext uri="{BB962C8B-B14F-4D97-AF65-F5344CB8AC3E}">
        <p14:creationId xmlns:p14="http://schemas.microsoft.com/office/powerpoint/2010/main" val="27372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8C87BB-0EA1-0142-883C-CB9EDED0B7A4}"/>
              </a:ext>
            </a:extLst>
          </p:cNvPr>
          <p:cNvPicPr>
            <a:picLocks noChangeAspect="1"/>
          </p:cNvPicPr>
          <p:nvPr/>
        </p:nvPicPr>
        <p:blipFill>
          <a:blip r:embed="rId3"/>
          <a:stretch>
            <a:fillRect/>
          </a:stretch>
        </p:blipFill>
        <p:spPr>
          <a:xfrm>
            <a:off x="1498600" y="990600"/>
            <a:ext cx="6146800" cy="3683000"/>
          </a:xfrm>
          <a:prstGeom prst="rect">
            <a:avLst/>
          </a:prstGeom>
        </p:spPr>
      </p:pic>
      <p:sp>
        <p:nvSpPr>
          <p:cNvPr id="3" name="TextBox 2">
            <a:extLst>
              <a:ext uri="{FF2B5EF4-FFF2-40B4-BE49-F238E27FC236}">
                <a16:creationId xmlns:a16="http://schemas.microsoft.com/office/drawing/2014/main" id="{7E0677A1-78AB-2A48-88D9-81C2BEE36C48}"/>
              </a:ext>
            </a:extLst>
          </p:cNvPr>
          <p:cNvSpPr txBox="1"/>
          <p:nvPr/>
        </p:nvSpPr>
        <p:spPr>
          <a:xfrm>
            <a:off x="0" y="5217468"/>
            <a:ext cx="9144000" cy="461665"/>
          </a:xfrm>
          <a:prstGeom prst="rect">
            <a:avLst/>
          </a:prstGeom>
          <a:noFill/>
        </p:spPr>
        <p:txBody>
          <a:bodyPr wrap="square" rtlCol="0" anchor="ctr">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hlinkClick r:id="rId4"/>
              </a:rPr>
              <a:t>https://</a:t>
            </a:r>
            <a:r>
              <a:rPr lang="en-US" sz="2400" dirty="0" err="1">
                <a:latin typeface="Verdana" panose="020B0604030504040204" pitchFamily="34" charset="0"/>
                <a:ea typeface="Verdana" panose="020B0604030504040204" pitchFamily="34" charset="0"/>
                <a:cs typeface="Verdana" panose="020B0604030504040204" pitchFamily="34" charset="0"/>
                <a:hlinkClick r:id="rId4"/>
              </a:rPr>
              <a:t>new.library.arizona.edu</a:t>
            </a:r>
            <a:r>
              <a:rPr lang="en-US" sz="2400" dirty="0">
                <a:latin typeface="Verdana" panose="020B0604030504040204" pitchFamily="34" charset="0"/>
                <a:ea typeface="Verdana" panose="020B0604030504040204" pitchFamily="34" charset="0"/>
                <a:cs typeface="Verdana" panose="020B0604030504040204" pitchFamily="34" charset="0"/>
                <a:hlinkClick r:id="rId4"/>
              </a:rPr>
              <a:t>/people/</a:t>
            </a:r>
            <a:r>
              <a:rPr lang="en-US" sz="2400" dirty="0" err="1">
                <a:latin typeface="Verdana" panose="020B0604030504040204" pitchFamily="34" charset="0"/>
                <a:ea typeface="Verdana" panose="020B0604030504040204" pitchFamily="34" charset="0"/>
                <a:cs typeface="Verdana" panose="020B0604030504040204" pitchFamily="34" charset="0"/>
                <a:hlinkClick r:id="rId4"/>
              </a:rPr>
              <a:t>jeanne</a:t>
            </a:r>
            <a:r>
              <a:rPr lang="en-US" sz="2400" dirty="0">
                <a:latin typeface="Verdana" panose="020B0604030504040204" pitchFamily="34" charset="0"/>
                <a:ea typeface="Verdana" panose="020B0604030504040204" pitchFamily="34" charset="0"/>
                <a:cs typeface="Verdana" panose="020B0604030504040204" pitchFamily="34" charset="0"/>
                <a:hlinkClick r:id="rId4"/>
              </a:rPr>
              <a:t>-l-</a:t>
            </a:r>
            <a:r>
              <a:rPr lang="en-US" sz="2400" dirty="0" err="1">
                <a:latin typeface="Verdana" panose="020B0604030504040204" pitchFamily="34" charset="0"/>
                <a:ea typeface="Verdana" panose="020B0604030504040204" pitchFamily="34" charset="0"/>
                <a:cs typeface="Verdana" panose="020B0604030504040204" pitchFamily="34" charset="0"/>
                <a:hlinkClick r:id="rId4"/>
              </a:rPr>
              <a:t>pfander</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96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644F0-5E0F-EE49-84E1-617BEC7D95AC}"/>
              </a:ext>
            </a:extLst>
          </p:cNvPr>
          <p:cNvSpPr>
            <a:spLocks noGrp="1"/>
          </p:cNvSpPr>
          <p:nvPr>
            <p:ph idx="4294967295"/>
          </p:nvPr>
        </p:nvSpPr>
        <p:spPr>
          <a:xfrm>
            <a:off x="0" y="0"/>
            <a:ext cx="9144000" cy="6019800"/>
          </a:xfrm>
        </p:spPr>
        <p:txBody>
          <a:bodyPr anchor="t">
            <a:noAutofit/>
          </a:bodyPr>
          <a:lstStyle/>
          <a:p>
            <a:pPr marL="0" indent="0" algn="ctr">
              <a:buNone/>
            </a:pPr>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t>SPECIALISTS </a:t>
            </a:r>
            <a:endParaRPr lang="en-US" sz="2800"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l">
              <a:buNone/>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Campus Repository Services </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Kimberly Chapman</a:t>
            </a:r>
          </a:p>
          <a:p>
            <a:pPr marL="0" indent="0" algn="l">
              <a:buNone/>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Data Curation – Chris Kollen</a:t>
            </a:r>
          </a:p>
          <a:p>
            <a:pPr marL="0" indent="0" algn="l">
              <a:buNone/>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Data Science – Jeffrey Oliver</a:t>
            </a:r>
          </a:p>
          <a:p>
            <a:pPr marL="0" indent="0" algn="l">
              <a:buNone/>
            </a:pPr>
            <a:r>
              <a:rPr lang="en-US" sz="2400" dirty="0">
                <a:latin typeface="Verdana" panose="020B0604030504040204" pitchFamily="34" charset="0"/>
                <a:ea typeface="Verdana" panose="020B0604030504040204" pitchFamily="34" charset="0"/>
                <a:cs typeface="Verdana" panose="020B0604030504040204" pitchFamily="34" charset="0"/>
              </a:rPr>
              <a:t>Geospatial Info – Kiri </a:t>
            </a:r>
            <a:r>
              <a:rPr lang="en-US" sz="2400" dirty="0" err="1">
                <a:latin typeface="Verdana" panose="020B0604030504040204" pitchFamily="34" charset="0"/>
                <a:ea typeface="Verdana" panose="020B0604030504040204" pitchFamily="34" charset="0"/>
                <a:cs typeface="Verdana" panose="020B0604030504040204" pitchFamily="34" charset="0"/>
              </a:rPr>
              <a:t>Carini</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Research Data Management – Fernando Rios</a:t>
            </a:r>
          </a:p>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Scholarly Communication– Ellen Dubinsky</a:t>
            </a:r>
          </a:p>
          <a:p>
            <a:pPr marL="0" indent="0" algn="ctr">
              <a:buNone/>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rPr>
              <a:t>Office of Digital Innovation &amp; Stewardship</a:t>
            </a: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See also </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5"/>
              </a:rPr>
              <a:t>CATalyst Studios</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for makerspace technology specialists</a:t>
            </a:r>
            <a:endPar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l">
              <a:buNone/>
            </a:pPr>
            <a:endParaRPr lang="en-US" sz="2400" dirty="0">
              <a:solidFill>
                <a:schemeClr val="tx1"/>
              </a:solidFill>
            </a:endParaRPr>
          </a:p>
          <a:p>
            <a:pPr marL="0" indent="0" algn="l">
              <a:buNone/>
            </a:pPr>
            <a:endParaRPr lang="en-US" sz="2400" dirty="0">
              <a:solidFill>
                <a:schemeClr val="tx1"/>
              </a:solidFill>
            </a:endParaRPr>
          </a:p>
        </p:txBody>
      </p:sp>
    </p:spTree>
    <p:extLst>
      <p:ext uri="{BB962C8B-B14F-4D97-AF65-F5344CB8AC3E}">
        <p14:creationId xmlns:p14="http://schemas.microsoft.com/office/powerpoint/2010/main" val="12937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5C8EAF-0293-1049-98AD-2FDA6249001B}"/>
              </a:ext>
            </a:extLst>
          </p:cNvPr>
          <p:cNvSpPr>
            <a:spLocks noGrp="1"/>
          </p:cNvSpPr>
          <p:nvPr>
            <p:ph type="title" idx="4294967295"/>
          </p:nvPr>
        </p:nvSpPr>
        <p:spPr>
          <a:xfrm>
            <a:off x="38100" y="457200"/>
            <a:ext cx="9067800" cy="685800"/>
          </a:xfrm>
        </p:spPr>
        <p:txBody>
          <a:bodyPr anchor="ctr">
            <a:normAutofit/>
          </a:bodyPr>
          <a:lstStyle/>
          <a:p>
            <a:pPr algn="ctr"/>
            <a:r>
              <a:rPr lang="en-US" sz="2800" b="1" dirty="0">
                <a:latin typeface="Verdana" panose="020B0604030504040204" pitchFamily="34" charset="0"/>
                <a:ea typeface="Verdana" panose="020B0604030504040204" pitchFamily="34" charset="0"/>
                <a:cs typeface="Verdana" panose="020B0604030504040204" pitchFamily="34" charset="0"/>
              </a:rPr>
              <a:t>SUBJECT GUIDES</a:t>
            </a:r>
          </a:p>
        </p:txBody>
      </p:sp>
      <p:sp>
        <p:nvSpPr>
          <p:cNvPr id="4" name="Content Placeholder 3">
            <a:extLst>
              <a:ext uri="{FF2B5EF4-FFF2-40B4-BE49-F238E27FC236}">
                <a16:creationId xmlns:a16="http://schemas.microsoft.com/office/drawing/2014/main" id="{E7455DE2-AAC1-694E-AB18-02F50D5F9F50}"/>
              </a:ext>
            </a:extLst>
          </p:cNvPr>
          <p:cNvSpPr>
            <a:spLocks noGrp="1"/>
          </p:cNvSpPr>
          <p:nvPr>
            <p:ph idx="4294967295"/>
          </p:nvPr>
        </p:nvSpPr>
        <p:spPr>
          <a:xfrm>
            <a:off x="0" y="1371600"/>
            <a:ext cx="9144000" cy="3886200"/>
          </a:xfrm>
        </p:spPr>
        <p:txBody>
          <a:bodyPr>
            <a:normAutofit fontScale="85000" lnSpcReduction="20000"/>
          </a:bodyPr>
          <a:lstStyle/>
          <a:p>
            <a:r>
              <a:rPr lang="en-US" sz="3000" dirty="0">
                <a:latin typeface="Verdana" panose="020B0604030504040204" pitchFamily="34" charset="0"/>
                <a:ea typeface="Verdana" panose="020B0604030504040204" pitchFamily="34" charset="0"/>
                <a:cs typeface="Verdana" panose="020B0604030504040204" pitchFamily="34" charset="0"/>
              </a:rPr>
              <a:t>Agriculture</a:t>
            </a:r>
          </a:p>
          <a:p>
            <a:r>
              <a:rPr lang="en-US" sz="3000" dirty="0">
                <a:latin typeface="Verdana" panose="020B0604030504040204" pitchFamily="34" charset="0"/>
                <a:ea typeface="Verdana" panose="020B0604030504040204" pitchFamily="34" charset="0"/>
                <a:cs typeface="Verdana" panose="020B0604030504040204" pitchFamily="34" charset="0"/>
              </a:rPr>
              <a:t>Animal Science</a:t>
            </a:r>
          </a:p>
          <a:p>
            <a:r>
              <a:rPr lang="en-US" sz="3000" dirty="0">
                <a:latin typeface="Verdana" panose="020B0604030504040204" pitchFamily="34" charset="0"/>
                <a:ea typeface="Verdana" panose="020B0604030504040204" pitchFamily="34" charset="0"/>
                <a:cs typeface="Verdana" panose="020B0604030504040204" pitchFamily="34" charset="0"/>
              </a:rPr>
              <a:t>Nutritional Sciences</a:t>
            </a:r>
          </a:p>
          <a:p>
            <a:r>
              <a:rPr lang="en-US" sz="3000" dirty="0">
                <a:latin typeface="Verdana" panose="020B0604030504040204" pitchFamily="34" charset="0"/>
                <a:ea typeface="Verdana" panose="020B0604030504040204" pitchFamily="34" charset="0"/>
                <a:cs typeface="Verdana" panose="020B0604030504040204" pitchFamily="34" charset="0"/>
              </a:rPr>
              <a:t>Plant Sciences</a:t>
            </a:r>
          </a:p>
          <a:p>
            <a:r>
              <a:rPr lang="en-US" sz="3000" dirty="0">
                <a:latin typeface="Verdana" panose="020B0604030504040204" pitchFamily="34" charset="0"/>
                <a:ea typeface="Verdana" panose="020B0604030504040204" pitchFamily="34" charset="0"/>
                <a:cs typeface="Verdana" panose="020B0604030504040204" pitchFamily="34" charset="0"/>
              </a:rPr>
              <a:t>Soil Sciences</a:t>
            </a:r>
          </a:p>
          <a:p>
            <a:r>
              <a:rPr lang="en-US" sz="3000" dirty="0">
                <a:latin typeface="Verdana" panose="020B0604030504040204" pitchFamily="34" charset="0"/>
                <a:ea typeface="Verdana" panose="020B0604030504040204" pitchFamily="34" charset="0"/>
                <a:cs typeface="Verdana" panose="020B0604030504040204" pitchFamily="34" charset="0"/>
              </a:rPr>
              <a:t>Veterinary Medicine</a:t>
            </a:r>
          </a:p>
          <a:p>
            <a:r>
              <a:rPr lang="en-US" sz="3000" dirty="0">
                <a:latin typeface="Verdana" panose="020B0604030504040204" pitchFamily="34" charset="0"/>
                <a:ea typeface="Verdana" panose="020B0604030504040204" pitchFamily="34" charset="0"/>
                <a:cs typeface="Verdana" panose="020B0604030504040204" pitchFamily="34" charset="0"/>
              </a:rPr>
              <a:t>Water Resources</a:t>
            </a:r>
          </a:p>
          <a:p>
            <a:pPr marL="0" indent="0">
              <a:buNone/>
            </a:pPr>
            <a:endParaRPr lang="en-US" dirty="0"/>
          </a:p>
        </p:txBody>
      </p:sp>
      <p:sp>
        <p:nvSpPr>
          <p:cNvPr id="2" name="TextBox 1">
            <a:extLst>
              <a:ext uri="{FF2B5EF4-FFF2-40B4-BE49-F238E27FC236}">
                <a16:creationId xmlns:a16="http://schemas.microsoft.com/office/drawing/2014/main" id="{E34A8CA1-0D91-924C-8E0E-FD7437740292}"/>
              </a:ext>
            </a:extLst>
          </p:cNvPr>
          <p:cNvSpPr txBox="1"/>
          <p:nvPr/>
        </p:nvSpPr>
        <p:spPr>
          <a:xfrm>
            <a:off x="0" y="5257800"/>
            <a:ext cx="9144000"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hlinkClick r:id="rId3"/>
              </a:rPr>
              <a:t>https://</a:t>
            </a:r>
            <a:r>
              <a:rPr lang="en-US" sz="2400" dirty="0" err="1">
                <a:latin typeface="Verdana" panose="020B0604030504040204" pitchFamily="34" charset="0"/>
                <a:ea typeface="Verdana" panose="020B0604030504040204" pitchFamily="34" charset="0"/>
                <a:cs typeface="Verdana" panose="020B0604030504040204" pitchFamily="34" charset="0"/>
                <a:hlinkClick r:id="rId3"/>
              </a:rPr>
              <a:t>libguides.library.arizona.edu</a:t>
            </a:r>
            <a:r>
              <a:rPr lang="en-US" sz="2400" dirty="0">
                <a:latin typeface="Verdana" panose="020B0604030504040204" pitchFamily="34" charset="0"/>
                <a:ea typeface="Verdana" panose="020B0604030504040204" pitchFamily="34" charset="0"/>
                <a:cs typeface="Verdana" panose="020B0604030504040204" pitchFamily="34" charset="0"/>
                <a:hlinkClick r:id="rId3"/>
              </a:rPr>
              <a:t>/subject-guides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291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17409E-BBB7-C44E-9C12-E862EA140C38}"/>
              </a:ext>
            </a:extLst>
          </p:cNvPr>
          <p:cNvSpPr>
            <a:spLocks noGrp="1"/>
          </p:cNvSpPr>
          <p:nvPr>
            <p:ph type="title"/>
          </p:nvPr>
        </p:nvSpPr>
        <p:spPr>
          <a:xfrm>
            <a:off x="685800" y="228600"/>
            <a:ext cx="7772400" cy="1103400"/>
          </a:xfrm>
        </p:spPr>
        <p:txBody>
          <a:bodyPr/>
          <a:lstStyle/>
          <a:p>
            <a:r>
              <a:rPr lang="en-US" dirty="0">
                <a:solidFill>
                  <a:schemeClr val="tx1"/>
                </a:solidFill>
              </a:rPr>
              <a:t>OTHER GUIDES</a:t>
            </a:r>
          </a:p>
        </p:txBody>
      </p:sp>
      <p:sp>
        <p:nvSpPr>
          <p:cNvPr id="4" name="Text Placeholder 3">
            <a:extLst>
              <a:ext uri="{FF2B5EF4-FFF2-40B4-BE49-F238E27FC236}">
                <a16:creationId xmlns:a16="http://schemas.microsoft.com/office/drawing/2014/main" id="{5326B7FE-F761-1B4C-A6C6-800134ED3CE4}"/>
              </a:ext>
            </a:extLst>
          </p:cNvPr>
          <p:cNvSpPr>
            <a:spLocks noGrp="1"/>
          </p:cNvSpPr>
          <p:nvPr>
            <p:ph type="body" sz="quarter" idx="13"/>
          </p:nvPr>
        </p:nvSpPr>
        <p:spPr>
          <a:xfrm>
            <a:off x="0" y="1361095"/>
            <a:ext cx="9144000" cy="4154487"/>
          </a:xfrm>
        </p:spPr>
        <p:txBody>
          <a:bodyPr/>
          <a:lstStyle/>
          <a:p>
            <a:r>
              <a:rPr lang="en-US" dirty="0">
                <a:solidFill>
                  <a:schemeClr val="tx1"/>
                </a:solidFill>
                <a:latin typeface="Verdana" panose="020B0604030504040204" pitchFamily="34" charset="0"/>
                <a:cs typeface="Verdana" panose="020B0604030504040204" pitchFamily="34" charset="0"/>
              </a:rPr>
              <a:t>Tutorials </a:t>
            </a:r>
            <a:r>
              <a:rPr lang="en-US" sz="2400" dirty="0">
                <a:solidFill>
                  <a:schemeClr val="tx1"/>
                </a:solidFill>
                <a:latin typeface="Verdana" panose="020B0604030504040204" pitchFamily="34" charset="0"/>
                <a:cs typeface="Verdana" panose="020B0604030504040204" pitchFamily="34" charset="0"/>
                <a:hlinkClick r:id="rId3"/>
              </a:rPr>
              <a:t>https://libguides.library.arizona.edu/tutorials</a:t>
            </a:r>
            <a:endParaRPr lang="en-US" sz="2400" dirty="0">
              <a:solidFill>
                <a:schemeClr val="tx1"/>
              </a:solidFill>
              <a:latin typeface="Verdana" panose="020B0604030504040204" pitchFamily="34" charset="0"/>
              <a:cs typeface="Verdana" panose="020B0604030504040204" pitchFamily="34" charset="0"/>
            </a:endParaRPr>
          </a:p>
          <a:p>
            <a:pPr marL="0" indent="0">
              <a:buNone/>
            </a:pPr>
            <a:endParaRPr lang="en-US" sz="2400" dirty="0">
              <a:solidFill>
                <a:schemeClr val="tx1"/>
              </a:solidFill>
              <a:latin typeface="Verdana" panose="020B0604030504040204" pitchFamily="34" charset="0"/>
              <a:cs typeface="Verdana" panose="020B0604030504040204" pitchFamily="34" charset="0"/>
            </a:endParaRPr>
          </a:p>
          <a:p>
            <a:r>
              <a:rPr lang="en-US" dirty="0">
                <a:solidFill>
                  <a:schemeClr val="tx1"/>
                </a:solidFill>
                <a:latin typeface="Verdana" panose="020B0604030504040204" pitchFamily="34" charset="0"/>
                <a:cs typeface="Verdana" panose="020B0604030504040204" pitchFamily="34" charset="0"/>
              </a:rPr>
              <a:t>Support for Researchers </a:t>
            </a:r>
            <a:r>
              <a:rPr lang="en-US" sz="2400" dirty="0">
                <a:solidFill>
                  <a:schemeClr val="tx1"/>
                </a:solidFill>
                <a:latin typeface="Verdana" panose="020B0604030504040204" pitchFamily="34" charset="0"/>
                <a:cs typeface="Verdana" panose="020B0604030504040204" pitchFamily="34" charset="0"/>
                <a:hlinkClick r:id="rId4"/>
              </a:rPr>
              <a:t>https://</a:t>
            </a:r>
            <a:r>
              <a:rPr lang="en-US" sz="2400" dirty="0" err="1">
                <a:solidFill>
                  <a:schemeClr val="tx1"/>
                </a:solidFill>
                <a:latin typeface="Verdana" panose="020B0604030504040204" pitchFamily="34" charset="0"/>
                <a:cs typeface="Verdana" panose="020B0604030504040204" pitchFamily="34" charset="0"/>
                <a:hlinkClick r:id="rId4"/>
              </a:rPr>
              <a:t>new.library.arizona.edu</a:t>
            </a:r>
            <a:r>
              <a:rPr lang="en-US" sz="2400" dirty="0">
                <a:solidFill>
                  <a:schemeClr val="tx1"/>
                </a:solidFill>
                <a:latin typeface="Verdana" panose="020B0604030504040204" pitchFamily="34" charset="0"/>
                <a:cs typeface="Verdana" panose="020B0604030504040204" pitchFamily="34" charset="0"/>
                <a:hlinkClick r:id="rId4"/>
              </a:rPr>
              <a:t>/research/support</a:t>
            </a:r>
            <a:endParaRPr lang="en-US" sz="2400" dirty="0">
              <a:solidFill>
                <a:schemeClr val="tx1"/>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478870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{4CC34F86-7820-1449-BC98-16FE268CE3EA}tf10001119</Template>
  <TotalTime>1100</TotalTime>
  <Words>707</Words>
  <Application>Microsoft Macintosh PowerPoint</Application>
  <PresentationFormat>On-screen Show (4:3)</PresentationFormat>
  <Paragraphs>109</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Gill Sans MT</vt:lpstr>
      <vt:lpstr>Verdana</vt:lpstr>
      <vt:lpstr>Gallery</vt:lpstr>
      <vt:lpstr>Library resources &amp; Services for  Az Cooperative Extension</vt:lpstr>
      <vt:lpstr>Overview of Today’s Session</vt:lpstr>
      <vt:lpstr>BUT FIRST... </vt:lpstr>
      <vt:lpstr>NEED HELP? ASK US!</vt:lpstr>
      <vt:lpstr>PowerPoint Presentation</vt:lpstr>
      <vt:lpstr>PowerPoint Presentation</vt:lpstr>
      <vt:lpstr>PowerPoint Presentation</vt:lpstr>
      <vt:lpstr>SUBJECT GUIDES</vt:lpstr>
      <vt:lpstr>OTHER GUIDES</vt:lpstr>
      <vt:lpstr>USE LIBRARY SEARCH</vt:lpstr>
      <vt:lpstr>CONNECTING TO E-CONTENT</vt:lpstr>
      <vt:lpstr>REQUEST MATERIALS</vt:lpstr>
      <vt:lpstr>  Designated Campus Colleagues &amp; Library Services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UA Libraries! Pima Transfer Students STU 210</dc:title>
  <dc:creator>IC</dc:creator>
  <cp:lastModifiedBy> </cp:lastModifiedBy>
  <cp:revision>78</cp:revision>
  <dcterms:created xsi:type="dcterms:W3CDTF">2011-11-04T17:20:57Z</dcterms:created>
  <dcterms:modified xsi:type="dcterms:W3CDTF">2020-10-08T17:11:46Z</dcterms:modified>
</cp:coreProperties>
</file>