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3" r:id="rId4"/>
    <p:sldId id="264" r:id="rId5"/>
    <p:sldId id="258" r:id="rId6"/>
    <p:sldId id="259" r:id="rId7"/>
    <p:sldId id="260" r:id="rId8"/>
    <p:sldId id="265" r:id="rId9"/>
    <p:sldId id="2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60"/>
  </p:normalViewPr>
  <p:slideViewPr>
    <p:cSldViewPr snapToGrid="0">
      <p:cViewPr varScale="1">
        <p:scale>
          <a:sx n="80" d="100"/>
          <a:sy n="80" d="100"/>
        </p:scale>
        <p:origin x="86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5152A-EDE4-459A-AF08-191527AF82BC}"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A4BE690-4571-469C-8886-F9D6787E9057}">
      <dgm:prSet/>
      <dgm:spPr/>
      <dgm:t>
        <a:bodyPr/>
        <a:lstStyle/>
        <a:p>
          <a:pPr>
            <a:defRPr b="1"/>
          </a:pPr>
          <a:r>
            <a:rPr lang="en-US"/>
            <a:t>Protect WUI</a:t>
          </a:r>
        </a:p>
      </dgm:t>
    </dgm:pt>
    <dgm:pt modelId="{E977488F-DA01-4493-8728-966A007E4217}" type="parTrans" cxnId="{C935D641-BE7D-46BD-842E-D5EDC98F2D25}">
      <dgm:prSet/>
      <dgm:spPr/>
      <dgm:t>
        <a:bodyPr/>
        <a:lstStyle/>
        <a:p>
          <a:endParaRPr lang="en-US"/>
        </a:p>
      </dgm:t>
    </dgm:pt>
    <dgm:pt modelId="{3A69C005-96EE-463F-B112-00E7DE55D8DF}" type="sibTrans" cxnId="{C935D641-BE7D-46BD-842E-D5EDC98F2D25}">
      <dgm:prSet/>
      <dgm:spPr/>
      <dgm:t>
        <a:bodyPr/>
        <a:lstStyle/>
        <a:p>
          <a:endParaRPr lang="en-US"/>
        </a:p>
      </dgm:t>
    </dgm:pt>
    <dgm:pt modelId="{0F31647E-F363-488B-B5E2-EAC468BB417D}">
      <dgm:prSet/>
      <dgm:spPr/>
      <dgm:t>
        <a:bodyPr/>
        <a:lstStyle/>
        <a:p>
          <a:r>
            <a:rPr lang="en-US"/>
            <a:t>Point protection</a:t>
          </a:r>
        </a:p>
      </dgm:t>
    </dgm:pt>
    <dgm:pt modelId="{91668694-6671-4050-BB65-1B08DC32A119}" type="parTrans" cxnId="{92510FBA-C22E-445F-A3AA-401D3182CDEE}">
      <dgm:prSet/>
      <dgm:spPr/>
      <dgm:t>
        <a:bodyPr/>
        <a:lstStyle/>
        <a:p>
          <a:endParaRPr lang="en-US"/>
        </a:p>
      </dgm:t>
    </dgm:pt>
    <dgm:pt modelId="{05723605-5A8D-45E1-A7DA-1628F3B5BF53}" type="sibTrans" cxnId="{92510FBA-C22E-445F-A3AA-401D3182CDEE}">
      <dgm:prSet/>
      <dgm:spPr/>
      <dgm:t>
        <a:bodyPr/>
        <a:lstStyle/>
        <a:p>
          <a:endParaRPr lang="en-US"/>
        </a:p>
      </dgm:t>
    </dgm:pt>
    <dgm:pt modelId="{58118B50-3C69-4817-B029-069E4B9E497C}">
      <dgm:prSet/>
      <dgm:spPr/>
      <dgm:t>
        <a:bodyPr/>
        <a:lstStyle/>
        <a:p>
          <a:r>
            <a:rPr lang="en-US"/>
            <a:t>Strategic burn out operations</a:t>
          </a:r>
        </a:p>
      </dgm:t>
    </dgm:pt>
    <dgm:pt modelId="{8571CE01-E843-43E4-9631-FA420C3E8BCF}" type="parTrans" cxnId="{BF1AC0E7-E763-415F-B776-BEEF32811DFD}">
      <dgm:prSet/>
      <dgm:spPr/>
      <dgm:t>
        <a:bodyPr/>
        <a:lstStyle/>
        <a:p>
          <a:endParaRPr lang="en-US"/>
        </a:p>
      </dgm:t>
    </dgm:pt>
    <dgm:pt modelId="{6AE106B7-30D4-4494-B7A5-C634C9A80A84}" type="sibTrans" cxnId="{BF1AC0E7-E763-415F-B776-BEEF32811DFD}">
      <dgm:prSet/>
      <dgm:spPr/>
      <dgm:t>
        <a:bodyPr/>
        <a:lstStyle/>
        <a:p>
          <a:endParaRPr lang="en-US"/>
        </a:p>
      </dgm:t>
    </dgm:pt>
    <dgm:pt modelId="{D0082FEB-7AAB-4CD4-9919-EDF63BB7FF5F}">
      <dgm:prSet/>
      <dgm:spPr/>
      <dgm:t>
        <a:bodyPr/>
        <a:lstStyle/>
        <a:p>
          <a:pPr>
            <a:defRPr b="1"/>
          </a:pPr>
          <a:r>
            <a:rPr lang="en-US"/>
            <a:t>Mitigate high severity fire impacts to natural resources</a:t>
          </a:r>
        </a:p>
      </dgm:t>
    </dgm:pt>
    <dgm:pt modelId="{6996F4E9-C6B0-4773-BA11-2AA8D3F50373}" type="parTrans" cxnId="{AB7D8E6E-09FF-4F45-ABD0-6E4D67CFB6FE}">
      <dgm:prSet/>
      <dgm:spPr/>
      <dgm:t>
        <a:bodyPr/>
        <a:lstStyle/>
        <a:p>
          <a:endParaRPr lang="en-US"/>
        </a:p>
      </dgm:t>
    </dgm:pt>
    <dgm:pt modelId="{BB7688DF-D06A-425D-B76F-5080B9E476E0}" type="sibTrans" cxnId="{AB7D8E6E-09FF-4F45-ABD0-6E4D67CFB6FE}">
      <dgm:prSet/>
      <dgm:spPr/>
      <dgm:t>
        <a:bodyPr/>
        <a:lstStyle/>
        <a:p>
          <a:endParaRPr lang="en-US"/>
        </a:p>
      </dgm:t>
    </dgm:pt>
    <dgm:pt modelId="{715C62E5-A716-4E6E-A783-B1DB957BB34D}">
      <dgm:prSet/>
      <dgm:spPr/>
      <dgm:t>
        <a:bodyPr/>
        <a:lstStyle/>
        <a:p>
          <a:r>
            <a:rPr lang="en-US"/>
            <a:t>Strategic burn out operations</a:t>
          </a:r>
        </a:p>
      </dgm:t>
    </dgm:pt>
    <dgm:pt modelId="{6FD6B5F8-53A7-4318-84B6-9F9AAD795202}" type="parTrans" cxnId="{EA7DADB8-EDB6-4527-90F7-8E44A923A068}">
      <dgm:prSet/>
      <dgm:spPr/>
      <dgm:t>
        <a:bodyPr/>
        <a:lstStyle/>
        <a:p>
          <a:endParaRPr lang="en-US"/>
        </a:p>
      </dgm:t>
    </dgm:pt>
    <dgm:pt modelId="{6D15130B-6638-4CFA-BA32-C94CE5CEB089}" type="sibTrans" cxnId="{EA7DADB8-EDB6-4527-90F7-8E44A923A068}">
      <dgm:prSet/>
      <dgm:spPr/>
      <dgm:t>
        <a:bodyPr/>
        <a:lstStyle/>
        <a:p>
          <a:endParaRPr lang="en-US"/>
        </a:p>
      </dgm:t>
    </dgm:pt>
    <dgm:pt modelId="{19C61097-A832-42C9-BD8B-DBBE63FBB987}" type="pres">
      <dgm:prSet presAssocID="{E4E5152A-EDE4-459A-AF08-191527AF82BC}" presName="root" presStyleCnt="0">
        <dgm:presLayoutVars>
          <dgm:dir/>
          <dgm:resizeHandles val="exact"/>
        </dgm:presLayoutVars>
      </dgm:prSet>
      <dgm:spPr/>
    </dgm:pt>
    <dgm:pt modelId="{4EF43F85-0D12-4B6A-966E-EF466B2A29B1}" type="pres">
      <dgm:prSet presAssocID="{EA4BE690-4571-469C-8886-F9D6787E9057}" presName="compNode" presStyleCnt="0"/>
      <dgm:spPr/>
    </dgm:pt>
    <dgm:pt modelId="{160C0E67-27F6-4264-A66D-211D44A5E797}" type="pres">
      <dgm:prSet presAssocID="{EA4BE690-4571-469C-8886-F9D6787E905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5EA54D60-9B2A-4CFE-90FF-B30EC631569B}" type="pres">
      <dgm:prSet presAssocID="{EA4BE690-4571-469C-8886-F9D6787E9057}" presName="iconSpace" presStyleCnt="0"/>
      <dgm:spPr/>
    </dgm:pt>
    <dgm:pt modelId="{66145D45-03BB-4D47-9DAE-9AACB05F3353}" type="pres">
      <dgm:prSet presAssocID="{EA4BE690-4571-469C-8886-F9D6787E9057}" presName="parTx" presStyleLbl="revTx" presStyleIdx="0" presStyleCnt="4">
        <dgm:presLayoutVars>
          <dgm:chMax val="0"/>
          <dgm:chPref val="0"/>
        </dgm:presLayoutVars>
      </dgm:prSet>
      <dgm:spPr/>
    </dgm:pt>
    <dgm:pt modelId="{FD7250DD-7DB9-4867-A14C-B8A7E33AC879}" type="pres">
      <dgm:prSet presAssocID="{EA4BE690-4571-469C-8886-F9D6787E9057}" presName="txSpace" presStyleCnt="0"/>
      <dgm:spPr/>
    </dgm:pt>
    <dgm:pt modelId="{FB3CC174-408D-48B1-ACA3-2597A24DFF64}" type="pres">
      <dgm:prSet presAssocID="{EA4BE690-4571-469C-8886-F9D6787E9057}" presName="desTx" presStyleLbl="revTx" presStyleIdx="1" presStyleCnt="4">
        <dgm:presLayoutVars/>
      </dgm:prSet>
      <dgm:spPr/>
    </dgm:pt>
    <dgm:pt modelId="{EC9E3EFC-8E0F-4CAC-A65A-6B700CBCA976}" type="pres">
      <dgm:prSet presAssocID="{3A69C005-96EE-463F-B112-00E7DE55D8DF}" presName="sibTrans" presStyleCnt="0"/>
      <dgm:spPr/>
    </dgm:pt>
    <dgm:pt modelId="{10D318B1-B5E6-4C58-91BB-08D16F1AB323}" type="pres">
      <dgm:prSet presAssocID="{D0082FEB-7AAB-4CD4-9919-EDF63BB7FF5F}" presName="compNode" presStyleCnt="0"/>
      <dgm:spPr/>
    </dgm:pt>
    <dgm:pt modelId="{F5D70AA7-E45B-4179-B558-F37332F0C6A7}" type="pres">
      <dgm:prSet presAssocID="{D0082FEB-7AAB-4CD4-9919-EDF63BB7FF5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5F66AB24-D94A-423E-8F26-3E86035C4225}" type="pres">
      <dgm:prSet presAssocID="{D0082FEB-7AAB-4CD4-9919-EDF63BB7FF5F}" presName="iconSpace" presStyleCnt="0"/>
      <dgm:spPr/>
    </dgm:pt>
    <dgm:pt modelId="{8520D7B8-5030-4171-8EA2-B50A81F9E8A8}" type="pres">
      <dgm:prSet presAssocID="{D0082FEB-7AAB-4CD4-9919-EDF63BB7FF5F}" presName="parTx" presStyleLbl="revTx" presStyleIdx="2" presStyleCnt="4">
        <dgm:presLayoutVars>
          <dgm:chMax val="0"/>
          <dgm:chPref val="0"/>
        </dgm:presLayoutVars>
      </dgm:prSet>
      <dgm:spPr/>
    </dgm:pt>
    <dgm:pt modelId="{F458DDD0-894B-463D-8AE3-3687DC0EDF3A}" type="pres">
      <dgm:prSet presAssocID="{D0082FEB-7AAB-4CD4-9919-EDF63BB7FF5F}" presName="txSpace" presStyleCnt="0"/>
      <dgm:spPr/>
    </dgm:pt>
    <dgm:pt modelId="{BB6F8ED0-953B-43D4-8CD7-C69476BE1E46}" type="pres">
      <dgm:prSet presAssocID="{D0082FEB-7AAB-4CD4-9919-EDF63BB7FF5F}" presName="desTx" presStyleLbl="revTx" presStyleIdx="3" presStyleCnt="4">
        <dgm:presLayoutVars/>
      </dgm:prSet>
      <dgm:spPr/>
    </dgm:pt>
  </dgm:ptLst>
  <dgm:cxnLst>
    <dgm:cxn modelId="{C18DFC07-CA21-4351-946A-0F6AB1C9951A}" type="presOf" srcId="{715C62E5-A716-4E6E-A783-B1DB957BB34D}" destId="{BB6F8ED0-953B-43D4-8CD7-C69476BE1E46}" srcOrd="0" destOrd="0" presId="urn:microsoft.com/office/officeart/2018/5/layout/CenteredIconLabelDescriptionList"/>
    <dgm:cxn modelId="{A1F8B10C-B753-409D-A6F2-9A5DB9CE6ABC}" type="presOf" srcId="{58118B50-3C69-4817-B029-069E4B9E497C}" destId="{FB3CC174-408D-48B1-ACA3-2597A24DFF64}" srcOrd="0" destOrd="1" presId="urn:microsoft.com/office/officeart/2018/5/layout/CenteredIconLabelDescriptionList"/>
    <dgm:cxn modelId="{DBD9C21C-353B-4999-B043-50C5789861B6}" type="presOf" srcId="{E4E5152A-EDE4-459A-AF08-191527AF82BC}" destId="{19C61097-A832-42C9-BD8B-DBBE63FBB987}" srcOrd="0" destOrd="0" presId="urn:microsoft.com/office/officeart/2018/5/layout/CenteredIconLabelDescriptionList"/>
    <dgm:cxn modelId="{C935D641-BE7D-46BD-842E-D5EDC98F2D25}" srcId="{E4E5152A-EDE4-459A-AF08-191527AF82BC}" destId="{EA4BE690-4571-469C-8886-F9D6787E9057}" srcOrd="0" destOrd="0" parTransId="{E977488F-DA01-4493-8728-966A007E4217}" sibTransId="{3A69C005-96EE-463F-B112-00E7DE55D8DF}"/>
    <dgm:cxn modelId="{5A562266-DC7B-4CA5-A0CE-C6BC0A3FC358}" type="presOf" srcId="{EA4BE690-4571-469C-8886-F9D6787E9057}" destId="{66145D45-03BB-4D47-9DAE-9AACB05F3353}" srcOrd="0" destOrd="0" presId="urn:microsoft.com/office/officeart/2018/5/layout/CenteredIconLabelDescriptionList"/>
    <dgm:cxn modelId="{8C998F4B-A282-4630-8F09-251AF02EC9F5}" type="presOf" srcId="{0F31647E-F363-488B-B5E2-EAC468BB417D}" destId="{FB3CC174-408D-48B1-ACA3-2597A24DFF64}" srcOrd="0" destOrd="0" presId="urn:microsoft.com/office/officeart/2018/5/layout/CenteredIconLabelDescriptionList"/>
    <dgm:cxn modelId="{AB7D8E6E-09FF-4F45-ABD0-6E4D67CFB6FE}" srcId="{E4E5152A-EDE4-459A-AF08-191527AF82BC}" destId="{D0082FEB-7AAB-4CD4-9919-EDF63BB7FF5F}" srcOrd="1" destOrd="0" parTransId="{6996F4E9-C6B0-4773-BA11-2AA8D3F50373}" sibTransId="{BB7688DF-D06A-425D-B76F-5080B9E476E0}"/>
    <dgm:cxn modelId="{EA7DADB8-EDB6-4527-90F7-8E44A923A068}" srcId="{D0082FEB-7AAB-4CD4-9919-EDF63BB7FF5F}" destId="{715C62E5-A716-4E6E-A783-B1DB957BB34D}" srcOrd="0" destOrd="0" parTransId="{6FD6B5F8-53A7-4318-84B6-9F9AAD795202}" sibTransId="{6D15130B-6638-4CFA-BA32-C94CE5CEB089}"/>
    <dgm:cxn modelId="{92510FBA-C22E-445F-A3AA-401D3182CDEE}" srcId="{EA4BE690-4571-469C-8886-F9D6787E9057}" destId="{0F31647E-F363-488B-B5E2-EAC468BB417D}" srcOrd="0" destOrd="0" parTransId="{91668694-6671-4050-BB65-1B08DC32A119}" sibTransId="{05723605-5A8D-45E1-A7DA-1628F3B5BF53}"/>
    <dgm:cxn modelId="{808D36D8-E2AF-4631-9158-D5F2CA4CC641}" type="presOf" srcId="{D0082FEB-7AAB-4CD4-9919-EDF63BB7FF5F}" destId="{8520D7B8-5030-4171-8EA2-B50A81F9E8A8}" srcOrd="0" destOrd="0" presId="urn:microsoft.com/office/officeart/2018/5/layout/CenteredIconLabelDescriptionList"/>
    <dgm:cxn modelId="{BF1AC0E7-E763-415F-B776-BEEF32811DFD}" srcId="{EA4BE690-4571-469C-8886-F9D6787E9057}" destId="{58118B50-3C69-4817-B029-069E4B9E497C}" srcOrd="1" destOrd="0" parTransId="{8571CE01-E843-43E4-9631-FA420C3E8BCF}" sibTransId="{6AE106B7-30D4-4494-B7A5-C634C9A80A84}"/>
    <dgm:cxn modelId="{EB385050-8DE5-4CCF-A7E3-D99DF0F18201}" type="presParOf" srcId="{19C61097-A832-42C9-BD8B-DBBE63FBB987}" destId="{4EF43F85-0D12-4B6A-966E-EF466B2A29B1}" srcOrd="0" destOrd="0" presId="urn:microsoft.com/office/officeart/2018/5/layout/CenteredIconLabelDescriptionList"/>
    <dgm:cxn modelId="{3F23E319-AB66-4ACA-8D32-789511ED9FEA}" type="presParOf" srcId="{4EF43F85-0D12-4B6A-966E-EF466B2A29B1}" destId="{160C0E67-27F6-4264-A66D-211D44A5E797}" srcOrd="0" destOrd="0" presId="urn:microsoft.com/office/officeart/2018/5/layout/CenteredIconLabelDescriptionList"/>
    <dgm:cxn modelId="{7625C6A5-DB82-4847-8C27-730E5A0346A8}" type="presParOf" srcId="{4EF43F85-0D12-4B6A-966E-EF466B2A29B1}" destId="{5EA54D60-9B2A-4CFE-90FF-B30EC631569B}" srcOrd="1" destOrd="0" presId="urn:microsoft.com/office/officeart/2018/5/layout/CenteredIconLabelDescriptionList"/>
    <dgm:cxn modelId="{C63476B8-91DA-4A3E-A3EA-E34837C129EB}" type="presParOf" srcId="{4EF43F85-0D12-4B6A-966E-EF466B2A29B1}" destId="{66145D45-03BB-4D47-9DAE-9AACB05F3353}" srcOrd="2" destOrd="0" presId="urn:microsoft.com/office/officeart/2018/5/layout/CenteredIconLabelDescriptionList"/>
    <dgm:cxn modelId="{5E4A2857-E850-4CEC-B7FB-81F0F1C26C55}" type="presParOf" srcId="{4EF43F85-0D12-4B6A-966E-EF466B2A29B1}" destId="{FD7250DD-7DB9-4867-A14C-B8A7E33AC879}" srcOrd="3" destOrd="0" presId="urn:microsoft.com/office/officeart/2018/5/layout/CenteredIconLabelDescriptionList"/>
    <dgm:cxn modelId="{0505775C-A7FD-4AB6-88A4-37ACD1275A6D}" type="presParOf" srcId="{4EF43F85-0D12-4B6A-966E-EF466B2A29B1}" destId="{FB3CC174-408D-48B1-ACA3-2597A24DFF64}" srcOrd="4" destOrd="0" presId="urn:microsoft.com/office/officeart/2018/5/layout/CenteredIconLabelDescriptionList"/>
    <dgm:cxn modelId="{439FA3B4-831E-48B1-9680-64F1A0C24C2F}" type="presParOf" srcId="{19C61097-A832-42C9-BD8B-DBBE63FBB987}" destId="{EC9E3EFC-8E0F-4CAC-A65A-6B700CBCA976}" srcOrd="1" destOrd="0" presId="urn:microsoft.com/office/officeart/2018/5/layout/CenteredIconLabelDescriptionList"/>
    <dgm:cxn modelId="{254389C0-2F02-4D84-8442-A872E6B9BDE9}" type="presParOf" srcId="{19C61097-A832-42C9-BD8B-DBBE63FBB987}" destId="{10D318B1-B5E6-4C58-91BB-08D16F1AB323}" srcOrd="2" destOrd="0" presId="urn:microsoft.com/office/officeart/2018/5/layout/CenteredIconLabelDescriptionList"/>
    <dgm:cxn modelId="{EAB9F13A-FB9C-4A77-B45B-605C40294D41}" type="presParOf" srcId="{10D318B1-B5E6-4C58-91BB-08D16F1AB323}" destId="{F5D70AA7-E45B-4179-B558-F37332F0C6A7}" srcOrd="0" destOrd="0" presId="urn:microsoft.com/office/officeart/2018/5/layout/CenteredIconLabelDescriptionList"/>
    <dgm:cxn modelId="{58ACDFAB-7A23-4410-ADA1-93396F892D91}" type="presParOf" srcId="{10D318B1-B5E6-4C58-91BB-08D16F1AB323}" destId="{5F66AB24-D94A-423E-8F26-3E86035C4225}" srcOrd="1" destOrd="0" presId="urn:microsoft.com/office/officeart/2018/5/layout/CenteredIconLabelDescriptionList"/>
    <dgm:cxn modelId="{4724E023-6E22-4598-9549-E5A2E6120048}" type="presParOf" srcId="{10D318B1-B5E6-4C58-91BB-08D16F1AB323}" destId="{8520D7B8-5030-4171-8EA2-B50A81F9E8A8}" srcOrd="2" destOrd="0" presId="urn:microsoft.com/office/officeart/2018/5/layout/CenteredIconLabelDescriptionList"/>
    <dgm:cxn modelId="{5CE6E149-5CCB-4B1F-A104-7935B190C297}" type="presParOf" srcId="{10D318B1-B5E6-4C58-91BB-08D16F1AB323}" destId="{F458DDD0-894B-463D-8AE3-3687DC0EDF3A}" srcOrd="3" destOrd="0" presId="urn:microsoft.com/office/officeart/2018/5/layout/CenteredIconLabelDescriptionList"/>
    <dgm:cxn modelId="{423746C9-6268-49B2-B380-B403F6E87C98}" type="presParOf" srcId="{10D318B1-B5E6-4C58-91BB-08D16F1AB323}" destId="{BB6F8ED0-953B-43D4-8CD7-C69476BE1E4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C0E67-27F6-4264-A66D-211D44A5E797}">
      <dsp:nvSpPr>
        <dsp:cNvPr id="0" name=""/>
        <dsp:cNvSpPr/>
      </dsp:nvSpPr>
      <dsp:spPr>
        <a:xfrm>
          <a:off x="1076454" y="753917"/>
          <a:ext cx="1159101" cy="11591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145D45-03BB-4D47-9DAE-9AACB05F3353}">
      <dsp:nvSpPr>
        <dsp:cNvPr id="0" name=""/>
        <dsp:cNvSpPr/>
      </dsp:nvSpPr>
      <dsp:spPr>
        <a:xfrm>
          <a:off x="146" y="2008280"/>
          <a:ext cx="3311718" cy="49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a:t>Protect WUI</a:t>
          </a:r>
        </a:p>
      </dsp:txBody>
      <dsp:txXfrm>
        <a:off x="146" y="2008280"/>
        <a:ext cx="3311718" cy="496757"/>
      </dsp:txXfrm>
    </dsp:sp>
    <dsp:sp modelId="{FB3CC174-408D-48B1-ACA3-2597A24DFF64}">
      <dsp:nvSpPr>
        <dsp:cNvPr id="0" name=""/>
        <dsp:cNvSpPr/>
      </dsp:nvSpPr>
      <dsp:spPr>
        <a:xfrm>
          <a:off x="146" y="2549346"/>
          <a:ext cx="3311718" cy="41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Point protection</a:t>
          </a:r>
        </a:p>
        <a:p>
          <a:pPr marL="0" lvl="0" indent="0" algn="ctr" defTabSz="577850">
            <a:lnSpc>
              <a:spcPct val="90000"/>
            </a:lnSpc>
            <a:spcBef>
              <a:spcPct val="0"/>
            </a:spcBef>
            <a:spcAft>
              <a:spcPct val="35000"/>
            </a:spcAft>
            <a:buNone/>
          </a:pPr>
          <a:r>
            <a:rPr lang="en-US" sz="1300" kern="1200"/>
            <a:t>Strategic burn out operations</a:t>
          </a:r>
        </a:p>
      </dsp:txBody>
      <dsp:txXfrm>
        <a:off x="146" y="2549346"/>
        <a:ext cx="3311718" cy="419963"/>
      </dsp:txXfrm>
    </dsp:sp>
    <dsp:sp modelId="{F5D70AA7-E45B-4179-B558-F37332F0C6A7}">
      <dsp:nvSpPr>
        <dsp:cNvPr id="0" name=""/>
        <dsp:cNvSpPr/>
      </dsp:nvSpPr>
      <dsp:spPr>
        <a:xfrm>
          <a:off x="4967724" y="753917"/>
          <a:ext cx="1159101" cy="11591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0D7B8-5030-4171-8EA2-B50A81F9E8A8}">
      <dsp:nvSpPr>
        <dsp:cNvPr id="0" name=""/>
        <dsp:cNvSpPr/>
      </dsp:nvSpPr>
      <dsp:spPr>
        <a:xfrm>
          <a:off x="3891415" y="2008280"/>
          <a:ext cx="3311718" cy="49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a:t>Mitigate high severity fire impacts to natural resources</a:t>
          </a:r>
        </a:p>
      </dsp:txBody>
      <dsp:txXfrm>
        <a:off x="3891415" y="2008280"/>
        <a:ext cx="3311718" cy="496757"/>
      </dsp:txXfrm>
    </dsp:sp>
    <dsp:sp modelId="{BB6F8ED0-953B-43D4-8CD7-C69476BE1E46}">
      <dsp:nvSpPr>
        <dsp:cNvPr id="0" name=""/>
        <dsp:cNvSpPr/>
      </dsp:nvSpPr>
      <dsp:spPr>
        <a:xfrm>
          <a:off x="3891415" y="2549346"/>
          <a:ext cx="3311718" cy="41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Strategic burn out operations</a:t>
          </a:r>
        </a:p>
      </dsp:txBody>
      <dsp:txXfrm>
        <a:off x="3891415" y="2549346"/>
        <a:ext cx="3311718" cy="41996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0663C6-484C-4B37-8CA1-E57802221B46}" type="datetimeFigureOut">
              <a:rPr lang="en-US" smtClean="0"/>
              <a:t>10/8/2020</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882F7905-2A82-42C8-A3A4-865FE986C68D}"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1694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0663C6-484C-4B37-8CA1-E57802221B46}"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7905-2A82-42C8-A3A4-865FE986C68D}" type="slidenum">
              <a:rPr lang="en-US" smtClean="0"/>
              <a:t>‹#›</a:t>
            </a:fld>
            <a:endParaRPr lang="en-US"/>
          </a:p>
        </p:txBody>
      </p:sp>
    </p:spTree>
    <p:extLst>
      <p:ext uri="{BB962C8B-B14F-4D97-AF65-F5344CB8AC3E}">
        <p14:creationId xmlns:p14="http://schemas.microsoft.com/office/powerpoint/2010/main" val="81344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0663C6-484C-4B37-8CA1-E57802221B46}"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7905-2A82-42C8-A3A4-865FE986C68D}"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416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0663C6-484C-4B37-8CA1-E57802221B46}"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7905-2A82-42C8-A3A4-865FE986C68D}"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190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0663C6-484C-4B37-8CA1-E57802221B46}"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7905-2A82-42C8-A3A4-865FE986C68D}"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747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0663C6-484C-4B37-8CA1-E57802221B46}"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F7905-2A82-42C8-A3A4-865FE986C68D}"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02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0663C6-484C-4B37-8CA1-E57802221B46}" type="datetimeFigureOut">
              <a:rPr lang="en-US" smtClean="0"/>
              <a:t>10/8/2020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2F7905-2A82-42C8-A3A4-865FE986C68D}" type="slidenum">
              <a:rPr lang="en-US" smtClean="0"/>
              <a:t>‹#›</a:t>
            </a:fld>
            <a:endParaRPr lang="en-US"/>
          </a:p>
        </p:txBody>
      </p:sp>
    </p:spTree>
    <p:extLst>
      <p:ext uri="{BB962C8B-B14F-4D97-AF65-F5344CB8AC3E}">
        <p14:creationId xmlns:p14="http://schemas.microsoft.com/office/powerpoint/2010/main" val="276213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0663C6-484C-4B37-8CA1-E57802221B46}"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2F7905-2A82-42C8-A3A4-865FE986C68D}" type="slidenum">
              <a:rPr lang="en-US" smtClean="0"/>
              <a:t>‹#›</a:t>
            </a:fld>
            <a:endParaRPr lang="en-US"/>
          </a:p>
        </p:txBody>
      </p:sp>
    </p:spTree>
    <p:extLst>
      <p:ext uri="{BB962C8B-B14F-4D97-AF65-F5344CB8AC3E}">
        <p14:creationId xmlns:p14="http://schemas.microsoft.com/office/powerpoint/2010/main" val="190471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663C6-484C-4B37-8CA1-E57802221B46}" type="datetimeFigureOut">
              <a:rPr lang="en-US" smtClean="0"/>
              <a:t>10/8/2020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2F7905-2A82-42C8-A3A4-865FE986C68D}" type="slidenum">
              <a:rPr lang="en-US" smtClean="0"/>
              <a:t>‹#›</a:t>
            </a:fld>
            <a:endParaRPr lang="en-US"/>
          </a:p>
        </p:txBody>
      </p:sp>
    </p:spTree>
    <p:extLst>
      <p:ext uri="{BB962C8B-B14F-4D97-AF65-F5344CB8AC3E}">
        <p14:creationId xmlns:p14="http://schemas.microsoft.com/office/powerpoint/2010/main" val="358519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70663C6-484C-4B37-8CA1-E57802221B46}"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F7905-2A82-42C8-A3A4-865FE986C68D}"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036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170663C6-484C-4B37-8CA1-E57802221B46}" type="datetimeFigureOut">
              <a:rPr lang="en-US" smtClean="0"/>
              <a:t>10/8/2020</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882F7905-2A82-42C8-A3A4-865FE986C68D}"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886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70663C6-484C-4B37-8CA1-E57802221B46}" type="datetimeFigureOut">
              <a:rPr lang="en-US" smtClean="0"/>
              <a:t>10/8/2020</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882F7905-2A82-42C8-A3A4-865FE986C68D}" type="slidenum">
              <a:rPr lang="en-US" smtClean="0"/>
              <a:t>‹#›</a:t>
            </a:fld>
            <a:endParaRPr lang="en-US"/>
          </a:p>
        </p:txBody>
      </p:sp>
    </p:spTree>
    <p:extLst>
      <p:ext uri="{BB962C8B-B14F-4D97-AF65-F5344CB8AC3E}">
        <p14:creationId xmlns:p14="http://schemas.microsoft.com/office/powerpoint/2010/main" val="4085398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BF13B87-5078-45D9-9A99-3BC945DF917E}"/>
              </a:ext>
            </a:extLst>
          </p:cNvPr>
          <p:cNvSpPr>
            <a:spLocks noGrp="1"/>
          </p:cNvSpPr>
          <p:nvPr>
            <p:ph type="ctrTitle"/>
          </p:nvPr>
        </p:nvSpPr>
        <p:spPr>
          <a:xfrm>
            <a:off x="1793556" y="1590734"/>
            <a:ext cx="5554405" cy="2520012"/>
          </a:xfrm>
          <a:solidFill>
            <a:schemeClr val="bg2"/>
          </a:solidFill>
        </p:spPr>
        <p:txBody>
          <a:bodyPr anchor="ctr">
            <a:normAutofit/>
          </a:bodyPr>
          <a:lstStyle/>
          <a:p>
            <a:pPr algn="ctr"/>
            <a:r>
              <a:rPr lang="en-US" sz="5200">
                <a:solidFill>
                  <a:schemeClr val="tx2"/>
                </a:solidFill>
              </a:rPr>
              <a:t>Bighorn wildfire management</a:t>
            </a:r>
          </a:p>
        </p:txBody>
      </p:sp>
      <p:sp>
        <p:nvSpPr>
          <p:cNvPr id="3" name="Subtitle 2">
            <a:extLst>
              <a:ext uri="{FF2B5EF4-FFF2-40B4-BE49-F238E27FC236}">
                <a16:creationId xmlns:a16="http://schemas.microsoft.com/office/drawing/2014/main" id="{56108EBA-AFB9-409D-A1CD-EFC2BDCD9028}"/>
              </a:ext>
            </a:extLst>
          </p:cNvPr>
          <p:cNvSpPr>
            <a:spLocks noGrp="1"/>
          </p:cNvSpPr>
          <p:nvPr>
            <p:ph type="subTitle" idx="1"/>
          </p:nvPr>
        </p:nvSpPr>
        <p:spPr>
          <a:xfrm>
            <a:off x="1813334" y="4427183"/>
            <a:ext cx="5534626" cy="522928"/>
          </a:xfrm>
        </p:spPr>
        <p:txBody>
          <a:bodyPr>
            <a:normAutofit/>
          </a:bodyPr>
          <a:lstStyle/>
          <a:p>
            <a:pPr algn="ctr"/>
            <a:r>
              <a:rPr lang="en-US">
                <a:solidFill>
                  <a:srgbClr val="000000"/>
                </a:solidFill>
              </a:rPr>
              <a:t>Fire management overview</a:t>
            </a: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4" name="TextBox 3">
            <a:extLst>
              <a:ext uri="{FF2B5EF4-FFF2-40B4-BE49-F238E27FC236}">
                <a16:creationId xmlns:a16="http://schemas.microsoft.com/office/drawing/2014/main" id="{47787FF5-3517-4690-AD6E-9C3CEB04F4EB}"/>
              </a:ext>
            </a:extLst>
          </p:cNvPr>
          <p:cNvSpPr txBox="1"/>
          <p:nvPr/>
        </p:nvSpPr>
        <p:spPr>
          <a:xfrm>
            <a:off x="6718852" y="6078493"/>
            <a:ext cx="2425148" cy="830997"/>
          </a:xfrm>
          <a:prstGeom prst="rect">
            <a:avLst/>
          </a:prstGeom>
          <a:noFill/>
        </p:spPr>
        <p:txBody>
          <a:bodyPr wrap="square" rtlCol="0">
            <a:spAutoFit/>
          </a:bodyPr>
          <a:lstStyle/>
          <a:p>
            <a:r>
              <a:rPr lang="en-US" sz="1600" dirty="0">
                <a:solidFill>
                  <a:schemeClr val="bg1"/>
                </a:solidFill>
              </a:rPr>
              <a:t>Chris Stetson</a:t>
            </a:r>
          </a:p>
          <a:p>
            <a:r>
              <a:rPr lang="en-US" sz="1600" dirty="0">
                <a:solidFill>
                  <a:schemeClr val="bg1"/>
                </a:solidFill>
              </a:rPr>
              <a:t>Fire and Fuels Planner</a:t>
            </a:r>
          </a:p>
          <a:p>
            <a:r>
              <a:rPr lang="en-US" sz="1600" dirty="0">
                <a:solidFill>
                  <a:schemeClr val="bg1"/>
                </a:solidFill>
              </a:rPr>
              <a:t>Coronado National Forest</a:t>
            </a:r>
          </a:p>
        </p:txBody>
      </p:sp>
      <p:pic>
        <p:nvPicPr>
          <p:cNvPr id="9" name="Picture 8" descr="Logo&#10;&#10;Description automatically generated">
            <a:extLst>
              <a:ext uri="{FF2B5EF4-FFF2-40B4-BE49-F238E27FC236}">
                <a16:creationId xmlns:a16="http://schemas.microsoft.com/office/drawing/2014/main" id="{47A878C5-1710-472B-BB64-3E2458708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684" y="6213673"/>
            <a:ext cx="568167" cy="58649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0FEC276-9C81-450C-9BF7-1CD332DB4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962" y="6184440"/>
            <a:ext cx="2506317" cy="661900"/>
          </a:xfrm>
          <a:prstGeom prst="rect">
            <a:avLst/>
          </a:prstGeom>
        </p:spPr>
      </p:pic>
    </p:spTree>
    <p:extLst>
      <p:ext uri="{BB962C8B-B14F-4D97-AF65-F5344CB8AC3E}">
        <p14:creationId xmlns:p14="http://schemas.microsoft.com/office/powerpoint/2010/main" val="342054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1925-5084-445A-955E-87F1195D72E7}"/>
              </a:ext>
            </a:extLst>
          </p:cNvPr>
          <p:cNvSpPr>
            <a:spLocks noGrp="1"/>
          </p:cNvSpPr>
          <p:nvPr>
            <p:ph type="title"/>
          </p:nvPr>
        </p:nvSpPr>
        <p:spPr/>
        <p:txBody>
          <a:bodyPr/>
          <a:lstStyle/>
          <a:p>
            <a:pPr algn="ctr"/>
            <a:r>
              <a:rPr lang="en-US" i="1" dirty="0"/>
              <a:t>Fire Information/Background</a:t>
            </a:r>
          </a:p>
        </p:txBody>
      </p:sp>
      <p:sp>
        <p:nvSpPr>
          <p:cNvPr id="3" name="Content Placeholder 2">
            <a:extLst>
              <a:ext uri="{FF2B5EF4-FFF2-40B4-BE49-F238E27FC236}">
                <a16:creationId xmlns:a16="http://schemas.microsoft.com/office/drawing/2014/main" id="{3CDEB87C-155E-4D38-86E1-1B91A314DD14}"/>
              </a:ext>
            </a:extLst>
          </p:cNvPr>
          <p:cNvSpPr>
            <a:spLocks noGrp="1"/>
          </p:cNvSpPr>
          <p:nvPr>
            <p:ph idx="1"/>
          </p:nvPr>
        </p:nvSpPr>
        <p:spPr/>
        <p:txBody>
          <a:bodyPr>
            <a:normAutofit fontScale="55000" lnSpcReduction="20000"/>
          </a:bodyPr>
          <a:lstStyle/>
          <a:p>
            <a:r>
              <a:rPr lang="en-US" dirty="0"/>
              <a:t>The Bighorn Fire was discovered June 5, 2020. The origin was on Bighorn Mountain in steep, inaccessible terrain on Pusch Ridge located in the Pusch Ridge Wilderness Area of the Catalina Mountains. Initially managed by an IMT3, Southwest Team 2 (Pierson IMT1) was ordered on June 7 based on incident complexity, COVID, predicted duration of the incident, time of year during the normal height of the southwest fire season, and potential impacts to adjacent communities in Oro Valley and Catalina foothills. The incident was managed under a full suppression strategy utilizing a combination of direct attack, indirect attack, and point protection. </a:t>
            </a:r>
          </a:p>
          <a:p>
            <a:r>
              <a:rPr lang="en-US" dirty="0"/>
              <a:t>SW Team 2 transitioned with Northern Rockies (NR) Team 1 with transfer of command on June 22. NR Team 1 continued with a similar course of action, managing the fire utilizing direct attack when topography and fire behavior allowed, indirect attack utilizing roads and dozer lines followed by burnouts, and point protection under a full suppression strategy. The Northern Rockies Type 1 IMT managed the Bighorn Fire for 14 days before transferring command to the SWA Type 2 IMT 4 at 0600 on July 5, 2020.</a:t>
            </a:r>
          </a:p>
          <a:p>
            <a:r>
              <a:rPr lang="en-US" dirty="0"/>
              <a:t>On Monday, July 13, 2020 at 0600, the Southwest Area Incident Management Team 4 transitioned management of the 119,250-acre Bighorn Fire back to the Coronado National Forest, commanded by Type 4 Incident Commander.  The fire was called contained on July 23rd at a final acreage of 119,978 acres. (Figure 1.)</a:t>
            </a:r>
          </a:p>
        </p:txBody>
      </p:sp>
    </p:spTree>
    <p:extLst>
      <p:ext uri="{BB962C8B-B14F-4D97-AF65-F5344CB8AC3E}">
        <p14:creationId xmlns:p14="http://schemas.microsoft.com/office/powerpoint/2010/main" val="22940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1925-5084-445A-955E-87F1195D72E7}"/>
              </a:ext>
            </a:extLst>
          </p:cNvPr>
          <p:cNvSpPr>
            <a:spLocks noGrp="1"/>
          </p:cNvSpPr>
          <p:nvPr>
            <p:ph type="title"/>
          </p:nvPr>
        </p:nvSpPr>
        <p:spPr/>
        <p:txBody>
          <a:bodyPr/>
          <a:lstStyle/>
          <a:p>
            <a:pPr algn="ctr"/>
            <a:r>
              <a:rPr lang="en-US" i="1" dirty="0"/>
              <a:t>Fire Information/Background</a:t>
            </a:r>
            <a:br>
              <a:rPr lang="en-US" i="1" dirty="0"/>
            </a:br>
            <a:r>
              <a:rPr lang="en-US" sz="1350" i="1" dirty="0"/>
              <a:t>continued</a:t>
            </a:r>
          </a:p>
        </p:txBody>
      </p:sp>
      <p:graphicFrame>
        <p:nvGraphicFramePr>
          <p:cNvPr id="4" name="Content Placeholder 3">
            <a:extLst>
              <a:ext uri="{FF2B5EF4-FFF2-40B4-BE49-F238E27FC236}">
                <a16:creationId xmlns:a16="http://schemas.microsoft.com/office/drawing/2014/main" id="{4784F06A-6712-4424-B832-69B6FCEBCA43}"/>
              </a:ext>
            </a:extLst>
          </p:cNvPr>
          <p:cNvGraphicFramePr>
            <a:graphicFrameLocks noGrp="1"/>
          </p:cNvGraphicFramePr>
          <p:nvPr>
            <p:ph idx="1"/>
            <p:extLst>
              <p:ext uri="{D42A27DB-BD31-4B8C-83A1-F6EECF244321}">
                <p14:modId xmlns:p14="http://schemas.microsoft.com/office/powerpoint/2010/main" val="2737121081"/>
              </p:ext>
            </p:extLst>
          </p:nvPr>
        </p:nvGraphicFramePr>
        <p:xfrm>
          <a:off x="970360" y="2950430"/>
          <a:ext cx="7203282" cy="1294074"/>
        </p:xfrm>
        <a:graphic>
          <a:graphicData uri="http://schemas.openxmlformats.org/drawingml/2006/table">
            <a:tbl>
              <a:tblPr firstRow="1" firstCol="1" bandRow="1"/>
              <a:tblGrid>
                <a:gridCol w="4552474">
                  <a:extLst>
                    <a:ext uri="{9D8B030D-6E8A-4147-A177-3AD203B41FA5}">
                      <a16:colId xmlns:a16="http://schemas.microsoft.com/office/drawing/2014/main" val="4043456948"/>
                    </a:ext>
                  </a:extLst>
                </a:gridCol>
                <a:gridCol w="2650808">
                  <a:extLst>
                    <a:ext uri="{9D8B030D-6E8A-4147-A177-3AD203B41FA5}">
                      <a16:colId xmlns:a16="http://schemas.microsoft.com/office/drawing/2014/main" val="1310440711"/>
                    </a:ext>
                  </a:extLst>
                </a:gridCol>
              </a:tblGrid>
              <a:tr h="215679">
                <a:tc>
                  <a:txBody>
                    <a:bodyPr/>
                    <a:lstStyle/>
                    <a:p>
                      <a:pPr marL="0" marR="0" algn="ctr">
                        <a:lnSpc>
                          <a:spcPct val="115000"/>
                        </a:lnSpc>
                        <a:spcBef>
                          <a:spcPts val="0"/>
                        </a:spcBef>
                        <a:spcAft>
                          <a:spcPts val="0"/>
                        </a:spcAft>
                      </a:pP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Landowner</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Acres</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5938057"/>
                  </a:ext>
                </a:extLst>
              </a:tr>
              <a:tr h="215679">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Coronado NF</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D5AB"/>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108,100</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D5AB"/>
                    </a:solidFill>
                  </a:tcPr>
                </a:tc>
                <a:extLst>
                  <a:ext uri="{0D108BD9-81ED-4DB2-BD59-A6C34878D82A}">
                    <a16:rowId xmlns:a16="http://schemas.microsoft.com/office/drawing/2014/main" val="2667522462"/>
                  </a:ext>
                </a:extLst>
              </a:tr>
              <a:tr h="215679">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Private</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6,074</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743900"/>
                  </a:ext>
                </a:extLst>
              </a:tr>
              <a:tr h="215679">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C2E5"/>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5,685</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C2E5"/>
                    </a:solidFill>
                  </a:tcPr>
                </a:tc>
                <a:extLst>
                  <a:ext uri="{0D108BD9-81ED-4DB2-BD59-A6C34878D82A}">
                    <a16:rowId xmlns:a16="http://schemas.microsoft.com/office/drawing/2014/main" val="476384968"/>
                  </a:ext>
                </a:extLst>
              </a:tr>
              <a:tr h="215679">
                <a:tc>
                  <a:txBody>
                    <a:bodyPr/>
                    <a:lstStyle/>
                    <a:p>
                      <a:pPr marL="0" marR="0" algn="ctr">
                        <a:lnSpc>
                          <a:spcPct val="115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Other</a:t>
                      </a:r>
                      <a:endParaRPr lang="en-US" sz="110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119</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04055409"/>
                  </a:ext>
                </a:extLst>
              </a:tr>
              <a:tr h="215679">
                <a:tc>
                  <a:txBody>
                    <a:bodyPr/>
                    <a:lstStyle/>
                    <a:p>
                      <a:pPr marL="0" marR="0" algn="ctr">
                        <a:lnSpc>
                          <a:spcPct val="115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US" sz="110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119,978</a:t>
                      </a:r>
                      <a:endParaRPr lang="en-US"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794488"/>
                  </a:ext>
                </a:extLst>
              </a:tr>
            </a:tbl>
          </a:graphicData>
        </a:graphic>
      </p:graphicFrame>
      <p:sp>
        <p:nvSpPr>
          <p:cNvPr id="6" name="TextBox 5">
            <a:extLst>
              <a:ext uri="{FF2B5EF4-FFF2-40B4-BE49-F238E27FC236}">
                <a16:creationId xmlns:a16="http://schemas.microsoft.com/office/drawing/2014/main" id="{BA5272A1-B097-4C95-9BAD-27C6831C8DE5}"/>
              </a:ext>
            </a:extLst>
          </p:cNvPr>
          <p:cNvSpPr txBox="1"/>
          <p:nvPr/>
        </p:nvSpPr>
        <p:spPr>
          <a:xfrm>
            <a:off x="1687664" y="2538951"/>
            <a:ext cx="6106602" cy="300082"/>
          </a:xfrm>
          <a:prstGeom prst="rect">
            <a:avLst/>
          </a:prstGeom>
          <a:noFill/>
        </p:spPr>
        <p:txBody>
          <a:bodyPr wrap="square" rtlCol="0">
            <a:spAutoFit/>
          </a:bodyPr>
          <a:lstStyle/>
          <a:p>
            <a:pPr algn="ctr"/>
            <a:r>
              <a:rPr lang="en-US" sz="1350" dirty="0"/>
              <a:t>Landownership impacted by fire.</a:t>
            </a:r>
          </a:p>
        </p:txBody>
      </p:sp>
    </p:spTree>
    <p:extLst>
      <p:ext uri="{BB962C8B-B14F-4D97-AF65-F5344CB8AC3E}">
        <p14:creationId xmlns:p14="http://schemas.microsoft.com/office/powerpoint/2010/main" val="280192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1AB1925-5084-445A-955E-87F1195D72E7}"/>
              </a:ext>
            </a:extLst>
          </p:cNvPr>
          <p:cNvSpPr>
            <a:spLocks noGrp="1"/>
          </p:cNvSpPr>
          <p:nvPr>
            <p:ph type="title"/>
          </p:nvPr>
        </p:nvSpPr>
        <p:spPr>
          <a:xfrm>
            <a:off x="1089462" y="962902"/>
            <a:ext cx="3132288" cy="2380828"/>
          </a:xfrm>
        </p:spPr>
        <p:txBody>
          <a:bodyPr vert="horz" lIns="91440" tIns="45720" rIns="91440" bIns="0" rtlCol="0" anchor="b">
            <a:normAutofit/>
          </a:bodyPr>
          <a:lstStyle/>
          <a:p>
            <a:pPr defTabSz="914400"/>
            <a:r>
              <a:rPr lang="en-US" sz="1400"/>
              <a:t>Fire Information/Background</a:t>
            </a:r>
            <a:br>
              <a:rPr lang="en-US" sz="1400"/>
            </a:br>
            <a:r>
              <a:rPr lang="en-US" sz="1400"/>
              <a:t>continued</a:t>
            </a:r>
          </a:p>
        </p:txBody>
      </p:sp>
      <p:cxnSp>
        <p:nvCxnSpPr>
          <p:cNvPr id="25" name="Straight Connector 24">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Content Placeholder 7">
            <a:extLst>
              <a:ext uri="{FF2B5EF4-FFF2-40B4-BE49-F238E27FC236}">
                <a16:creationId xmlns:a16="http://schemas.microsoft.com/office/drawing/2014/main" id="{1E9D72D6-5D03-486D-9E63-31B3138B38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0754" y="805583"/>
            <a:ext cx="3600438" cy="4660762"/>
          </a:xfrm>
          <a:prstGeom prst="rect">
            <a:avLst/>
          </a:prstGeom>
        </p:spPr>
      </p:pic>
      <p:pic>
        <p:nvPicPr>
          <p:cNvPr id="27" name="Picture 26">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9" name="Straight Connector 28">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E505BC8-D55B-44AE-8A79-A0384B3D8534}"/>
              </a:ext>
            </a:extLst>
          </p:cNvPr>
          <p:cNvSpPr>
            <a:spLocks noGrp="1"/>
          </p:cNvSpPr>
          <p:nvPr>
            <p:ph type="title"/>
          </p:nvPr>
        </p:nvSpPr>
        <p:spPr>
          <a:xfrm>
            <a:off x="609153" y="804519"/>
            <a:ext cx="2431365" cy="4431360"/>
          </a:xfrm>
        </p:spPr>
        <p:txBody>
          <a:bodyPr anchor="ctr">
            <a:normAutofit/>
          </a:bodyPr>
          <a:lstStyle/>
          <a:p>
            <a:r>
              <a:rPr lang="en-US" sz="2500" dirty="0"/>
              <a:t>Fire management factors</a:t>
            </a:r>
          </a:p>
        </p:txBody>
      </p:sp>
      <p:cxnSp>
        <p:nvCxnSpPr>
          <p:cNvPr id="12" name="Straight Connector 1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413F84-0850-4A4B-BD37-8DBD687BC445}"/>
              </a:ext>
            </a:extLst>
          </p:cNvPr>
          <p:cNvSpPr>
            <a:spLocks noGrp="1"/>
          </p:cNvSpPr>
          <p:nvPr>
            <p:ph idx="1"/>
          </p:nvPr>
        </p:nvSpPr>
        <p:spPr>
          <a:xfrm>
            <a:off x="3478397" y="804520"/>
            <a:ext cx="4576919" cy="4431359"/>
          </a:xfrm>
        </p:spPr>
        <p:txBody>
          <a:bodyPr anchor="ctr">
            <a:normAutofit/>
          </a:bodyPr>
          <a:lstStyle/>
          <a:p>
            <a:r>
              <a:rPr lang="en-US" dirty="0"/>
              <a:t>Firefighter and public safety #1</a:t>
            </a:r>
          </a:p>
          <a:p>
            <a:pPr lvl="1"/>
            <a:r>
              <a:rPr lang="en-US" dirty="0"/>
              <a:t>COVID</a:t>
            </a:r>
          </a:p>
          <a:p>
            <a:pPr lvl="1"/>
            <a:r>
              <a:rPr lang="en-US" dirty="0"/>
              <a:t>Steep/inaccessible terrain</a:t>
            </a:r>
          </a:p>
          <a:p>
            <a:pPr lvl="1"/>
            <a:r>
              <a:rPr lang="en-US" dirty="0"/>
              <a:t>Weather – peak fire season, heat related illness</a:t>
            </a:r>
          </a:p>
          <a:p>
            <a:pPr lvl="1"/>
            <a:r>
              <a:rPr lang="en-US" dirty="0"/>
              <a:t>Fuels</a:t>
            </a:r>
          </a:p>
          <a:p>
            <a:pPr lvl="2"/>
            <a:r>
              <a:rPr lang="en-US" dirty="0"/>
              <a:t>abundant fine fuels from previous winter precipitation</a:t>
            </a:r>
          </a:p>
          <a:p>
            <a:pPr lvl="2"/>
            <a:r>
              <a:rPr lang="en-US" dirty="0"/>
              <a:t>Low fuel moistures</a:t>
            </a:r>
          </a:p>
          <a:p>
            <a:pPr lvl="2"/>
            <a:r>
              <a:rPr lang="en-US" dirty="0"/>
              <a:t>Dead and down fuels from previous fires</a:t>
            </a:r>
          </a:p>
          <a:p>
            <a:pPr lvl="1"/>
            <a:r>
              <a:rPr lang="en-US" dirty="0"/>
              <a:t>Values at risk – top and bottom of mountain</a:t>
            </a:r>
          </a:p>
          <a:p>
            <a:pPr lvl="1"/>
            <a:endParaRPr lang="en-US" dirty="0"/>
          </a:p>
        </p:txBody>
      </p:sp>
      <p:pic>
        <p:nvPicPr>
          <p:cNvPr id="14" name="Picture 13">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338253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9829F-EC34-4BCA-8257-A8852FD798AD}"/>
              </a:ext>
            </a:extLst>
          </p:cNvPr>
          <p:cNvSpPr>
            <a:spLocks noGrp="1"/>
          </p:cNvSpPr>
          <p:nvPr>
            <p:ph type="title"/>
          </p:nvPr>
        </p:nvSpPr>
        <p:spPr>
          <a:xfrm>
            <a:off x="1088684" y="804519"/>
            <a:ext cx="7202456" cy="1049235"/>
          </a:xfrm>
        </p:spPr>
        <p:txBody>
          <a:bodyPr>
            <a:normAutofit/>
          </a:bodyPr>
          <a:lstStyle/>
          <a:p>
            <a:r>
              <a:rPr lang="en-US"/>
              <a:t>Strategies and tactics</a:t>
            </a:r>
            <a:br>
              <a:rPr lang="en-US"/>
            </a:br>
            <a:endParaRPr lang="en-US"/>
          </a:p>
        </p:txBody>
      </p:sp>
      <p:cxnSp>
        <p:nvCxnSpPr>
          <p:cNvPr id="22"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4" name="Content Placeholder 2">
            <a:extLst>
              <a:ext uri="{FF2B5EF4-FFF2-40B4-BE49-F238E27FC236}">
                <a16:creationId xmlns:a16="http://schemas.microsoft.com/office/drawing/2014/main" id="{5D81A4AB-0247-437B-9128-780D17614C78}"/>
              </a:ext>
            </a:extLst>
          </p:cNvPr>
          <p:cNvGraphicFramePr>
            <a:graphicFrameLocks noGrp="1"/>
          </p:cNvGraphicFramePr>
          <p:nvPr>
            <p:ph idx="1"/>
            <p:extLst>
              <p:ext uri="{D42A27DB-BD31-4B8C-83A1-F6EECF244321}">
                <p14:modId xmlns:p14="http://schemas.microsoft.com/office/powerpoint/2010/main" val="154596868"/>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826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8145-59F8-4F23-8549-42A180648A4D}"/>
              </a:ext>
            </a:extLst>
          </p:cNvPr>
          <p:cNvSpPr>
            <a:spLocks noGrp="1"/>
          </p:cNvSpPr>
          <p:nvPr>
            <p:ph type="title"/>
          </p:nvPr>
        </p:nvSpPr>
        <p:spPr>
          <a:xfrm>
            <a:off x="1088684" y="804520"/>
            <a:ext cx="7202456" cy="587134"/>
          </a:xfrm>
        </p:spPr>
        <p:txBody>
          <a:bodyPr vert="horz" lIns="91440" tIns="45720" rIns="91440" bIns="45720" rtlCol="0" anchor="t">
            <a:normAutofit/>
          </a:bodyPr>
          <a:lstStyle/>
          <a:p>
            <a:pPr algn="ctr" defTabSz="914400"/>
            <a:r>
              <a:rPr lang="en-US" dirty="0"/>
              <a:t>Outcomes</a:t>
            </a:r>
          </a:p>
        </p:txBody>
      </p:sp>
      <p:pic>
        <p:nvPicPr>
          <p:cNvPr id="12" name="Content Placeholder 11" descr="Map&#10;&#10;Description automatically generated">
            <a:extLst>
              <a:ext uri="{FF2B5EF4-FFF2-40B4-BE49-F238E27FC236}">
                <a16:creationId xmlns:a16="http://schemas.microsoft.com/office/drawing/2014/main" id="{0E950885-58CE-444F-8F1C-9405B27A4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59" y="2174424"/>
            <a:ext cx="5020430" cy="3024809"/>
          </a:xfrm>
          <a:prstGeom prst="rect">
            <a:avLst/>
          </a:prstGeom>
        </p:spPr>
      </p:pic>
      <p:sp>
        <p:nvSpPr>
          <p:cNvPr id="8" name="TextBox 7">
            <a:extLst>
              <a:ext uri="{FF2B5EF4-FFF2-40B4-BE49-F238E27FC236}">
                <a16:creationId xmlns:a16="http://schemas.microsoft.com/office/drawing/2014/main" id="{C6D2668B-DB21-4058-A001-D3B12750E042}"/>
              </a:ext>
            </a:extLst>
          </p:cNvPr>
          <p:cNvSpPr txBox="1"/>
          <p:nvPr/>
        </p:nvSpPr>
        <p:spPr>
          <a:xfrm>
            <a:off x="5169224" y="2015734"/>
            <a:ext cx="3121916" cy="3450613"/>
          </a:xfrm>
          <a:prstGeom prst="rect">
            <a:avLst/>
          </a:prstGeom>
        </p:spPr>
        <p:txBody>
          <a:bodyPr vert="horz" lIns="91440" tIns="45720" rIns="91440" bIns="45720" rtlCol="0" anchor="t">
            <a:normAutofit/>
          </a:bodyPr>
          <a:lstStyle/>
          <a:p>
            <a:pPr marL="285750" indent="-228600" defTabSz="914400">
              <a:lnSpc>
                <a:spcPct val="120000"/>
              </a:lnSpc>
              <a:spcAft>
                <a:spcPts val="600"/>
              </a:spcAft>
              <a:buClr>
                <a:schemeClr val="accent1"/>
              </a:buClr>
              <a:buSzPct val="100000"/>
              <a:buFont typeface="Arial" panose="020B0604020202020204" pitchFamily="34" charset="0"/>
              <a:buChar char="•"/>
            </a:pPr>
            <a:r>
              <a:rPr lang="en-US"/>
              <a:t>2 outbuildings damaged</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a:t>Capitalized on previous treatments</a:t>
            </a:r>
          </a:p>
        </p:txBody>
      </p:sp>
      <p:pic>
        <p:nvPicPr>
          <p:cNvPr id="4" name="Picture 3" descr="An old barn in a field&#10;&#10;Description automatically generated">
            <a:extLst>
              <a:ext uri="{FF2B5EF4-FFF2-40B4-BE49-F238E27FC236}">
                <a16:creationId xmlns:a16="http://schemas.microsoft.com/office/drawing/2014/main" id="{961D24CA-03D7-4A7E-B783-4ED59F9FE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267987"/>
            <a:ext cx="3175219" cy="2381414"/>
          </a:xfrm>
          <a:prstGeom prst="rect">
            <a:avLst/>
          </a:prstGeom>
        </p:spPr>
      </p:pic>
    </p:spTree>
    <p:extLst>
      <p:ext uri="{BB962C8B-B14F-4D97-AF65-F5344CB8AC3E}">
        <p14:creationId xmlns:p14="http://schemas.microsoft.com/office/powerpoint/2010/main" val="269810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8145-59F8-4F23-8549-42A180648A4D}"/>
              </a:ext>
            </a:extLst>
          </p:cNvPr>
          <p:cNvSpPr>
            <a:spLocks noGrp="1"/>
          </p:cNvSpPr>
          <p:nvPr>
            <p:ph type="title"/>
          </p:nvPr>
        </p:nvSpPr>
        <p:spPr/>
        <p:txBody>
          <a:bodyPr/>
          <a:lstStyle/>
          <a:p>
            <a:pPr algn="ctr"/>
            <a:r>
              <a:rPr lang="en-US" dirty="0"/>
              <a:t>Outcomes</a:t>
            </a:r>
          </a:p>
        </p:txBody>
      </p:sp>
      <p:pic>
        <p:nvPicPr>
          <p:cNvPr id="8" name="Content Placeholder 7" descr="Map&#10;&#10;Description automatically generated">
            <a:extLst>
              <a:ext uri="{FF2B5EF4-FFF2-40B4-BE49-F238E27FC236}">
                <a16:creationId xmlns:a16="http://schemas.microsoft.com/office/drawing/2014/main" id="{7E415E95-59BC-4C79-B810-F39D292C91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317" y="2035490"/>
            <a:ext cx="4601633" cy="3451225"/>
          </a:xfrm>
        </p:spPr>
      </p:pic>
      <p:pic>
        <p:nvPicPr>
          <p:cNvPr id="9" name="Picture 8">
            <a:extLst>
              <a:ext uri="{FF2B5EF4-FFF2-40B4-BE49-F238E27FC236}">
                <a16:creationId xmlns:a16="http://schemas.microsoft.com/office/drawing/2014/main" id="{8B4ACAD2-8771-41A5-8978-CEAC43E29013}"/>
              </a:ext>
            </a:extLst>
          </p:cNvPr>
          <p:cNvPicPr>
            <a:picLocks noChangeAspect="1"/>
          </p:cNvPicPr>
          <p:nvPr/>
        </p:nvPicPr>
        <p:blipFill>
          <a:blip r:embed="rId3"/>
          <a:stretch>
            <a:fillRect/>
          </a:stretch>
        </p:blipFill>
        <p:spPr>
          <a:xfrm>
            <a:off x="5170950" y="2035490"/>
            <a:ext cx="3166463" cy="901923"/>
          </a:xfrm>
          <a:prstGeom prst="rect">
            <a:avLst/>
          </a:prstGeom>
        </p:spPr>
      </p:pic>
      <p:sp>
        <p:nvSpPr>
          <p:cNvPr id="3" name="TextBox 2">
            <a:extLst>
              <a:ext uri="{FF2B5EF4-FFF2-40B4-BE49-F238E27FC236}">
                <a16:creationId xmlns:a16="http://schemas.microsoft.com/office/drawing/2014/main" id="{D60229A7-FF43-4D92-BFC0-6C1717DF9DBC}"/>
              </a:ext>
            </a:extLst>
          </p:cNvPr>
          <p:cNvSpPr txBox="1"/>
          <p:nvPr/>
        </p:nvSpPr>
        <p:spPr>
          <a:xfrm>
            <a:off x="5383033" y="3339548"/>
            <a:ext cx="2886324" cy="1200329"/>
          </a:xfrm>
          <a:prstGeom prst="rect">
            <a:avLst/>
          </a:prstGeom>
          <a:noFill/>
        </p:spPr>
        <p:txBody>
          <a:bodyPr wrap="square" rtlCol="0">
            <a:spAutoFit/>
          </a:bodyPr>
          <a:lstStyle/>
          <a:p>
            <a:r>
              <a:rPr lang="en-US" dirty="0"/>
              <a:t>Utilize “top down” firing techniques to reduce intensities and prevent uphill runs.</a:t>
            </a:r>
          </a:p>
        </p:txBody>
      </p:sp>
    </p:spTree>
    <p:extLst>
      <p:ext uri="{BB962C8B-B14F-4D97-AF65-F5344CB8AC3E}">
        <p14:creationId xmlns:p14="http://schemas.microsoft.com/office/powerpoint/2010/main" val="105812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953F-6ED0-49DD-A2D6-577C8A81A089}"/>
              </a:ext>
            </a:extLst>
          </p:cNvPr>
          <p:cNvSpPr>
            <a:spLocks noGrp="1"/>
          </p:cNvSpPr>
          <p:nvPr>
            <p:ph type="title"/>
          </p:nvPr>
        </p:nvSpPr>
        <p:spPr/>
        <p:txBody>
          <a:bodyPr/>
          <a:lstStyle/>
          <a:p>
            <a:pPr algn="ctr"/>
            <a:r>
              <a:rPr lang="en-US" dirty="0"/>
              <a:t>Questions ??</a:t>
            </a:r>
            <a:br>
              <a:rPr lang="en-US" dirty="0"/>
            </a:br>
            <a:r>
              <a:rPr lang="en-US" sz="1600" cap="none" dirty="0"/>
              <a:t>christopher.stetson@usda.gov</a:t>
            </a:r>
            <a:endParaRPr lang="en-US" sz="1600" dirty="0"/>
          </a:p>
        </p:txBody>
      </p:sp>
      <p:pic>
        <p:nvPicPr>
          <p:cNvPr id="5" name="Content Placeholder 4" descr="A tree in a forest&#10;&#10;Description automatically generated">
            <a:extLst>
              <a:ext uri="{FF2B5EF4-FFF2-40B4-BE49-F238E27FC236}">
                <a16:creationId xmlns:a16="http://schemas.microsoft.com/office/drawing/2014/main" id="{F7BA1BF2-6F1D-49A9-B46E-FE0D2ED72B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9404" y="2016125"/>
            <a:ext cx="4599517" cy="3449638"/>
          </a:xfrm>
        </p:spPr>
      </p:pic>
    </p:spTree>
    <p:extLst>
      <p:ext uri="{BB962C8B-B14F-4D97-AF65-F5344CB8AC3E}">
        <p14:creationId xmlns:p14="http://schemas.microsoft.com/office/powerpoint/2010/main" val="392549458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589</TotalTime>
  <Words>426</Words>
  <Application>Microsoft Office PowerPoint</Application>
  <PresentationFormat>On-screen Show (4:3)</PresentationFormat>
  <Paragraphs>46</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Gill Sans MT</vt:lpstr>
      <vt:lpstr>Verdana</vt:lpstr>
      <vt:lpstr>Gallery</vt:lpstr>
      <vt:lpstr>Bighorn wildfire management</vt:lpstr>
      <vt:lpstr>Fire Information/Background</vt:lpstr>
      <vt:lpstr>Fire Information/Background continued</vt:lpstr>
      <vt:lpstr>Fire Information/Background continued</vt:lpstr>
      <vt:lpstr>Fire management factors</vt:lpstr>
      <vt:lpstr>Strategies and tactics </vt:lpstr>
      <vt:lpstr>Outcomes</vt:lpstr>
      <vt:lpstr>Outcomes</vt:lpstr>
      <vt:lpstr>Questions ?? christopher.stetson@usda.gov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Outcome Reporting</dc:title>
  <dc:creator>Stetson, Christopher H -FS</dc:creator>
  <cp:lastModifiedBy>Stetson, Christopher H -FS</cp:lastModifiedBy>
  <cp:revision>36</cp:revision>
  <dcterms:created xsi:type="dcterms:W3CDTF">2020-09-03T18:28:05Z</dcterms:created>
  <dcterms:modified xsi:type="dcterms:W3CDTF">2020-10-08T21:19:17Z</dcterms:modified>
</cp:coreProperties>
</file>