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0" r:id="rId2"/>
    <p:sldId id="350" r:id="rId3"/>
    <p:sldId id="261" r:id="rId4"/>
    <p:sldId id="263" r:id="rId5"/>
    <p:sldId id="330" r:id="rId6"/>
    <p:sldId id="349" r:id="rId7"/>
    <p:sldId id="302" r:id="rId8"/>
    <p:sldId id="343" r:id="rId9"/>
    <p:sldId id="314" r:id="rId10"/>
    <p:sldId id="315" r:id="rId11"/>
    <p:sldId id="316" r:id="rId12"/>
    <p:sldId id="299" r:id="rId13"/>
    <p:sldId id="348" r:id="rId14"/>
    <p:sldId id="319" r:id="rId15"/>
    <p:sldId id="266" r:id="rId16"/>
    <p:sldId id="336" r:id="rId17"/>
    <p:sldId id="325" r:id="rId18"/>
    <p:sldId id="351" r:id="rId19"/>
    <p:sldId id="345" r:id="rId20"/>
    <p:sldId id="29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rigan, Sheila - (merrigan)" initials="MS-(" lastIdx="2" clrIdx="0">
    <p:extLst>
      <p:ext uri="{19B8F6BF-5375-455C-9EA6-DF929625EA0E}">
        <p15:presenceInfo xmlns:p15="http://schemas.microsoft.com/office/powerpoint/2012/main" userId="Merrigan, Sheila - (merrig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FFF3F3"/>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67" autoAdjust="0"/>
    <p:restoredTop sz="94660"/>
  </p:normalViewPr>
  <p:slideViewPr>
    <p:cSldViewPr snapToGrid="0">
      <p:cViewPr varScale="1">
        <p:scale>
          <a:sx n="32" d="100"/>
          <a:sy n="32" d="100"/>
        </p:scale>
        <p:origin x="852" y="2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49" d="100"/>
          <a:sy n="49" d="100"/>
        </p:scale>
        <p:origin x="241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04C444-5863-4368-8F39-F1819C3DCD40}" type="datetimeFigureOut">
              <a:rPr lang="en-US" smtClean="0"/>
              <a:t>11/23/2021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851304-A316-44D1-87FD-547D0508D9B2}" type="slidenum">
              <a:rPr lang="en-US" smtClean="0"/>
              <a:t>‹#›</a:t>
            </a:fld>
            <a:endParaRPr lang="en-US"/>
          </a:p>
        </p:txBody>
      </p:sp>
    </p:spTree>
    <p:extLst>
      <p:ext uri="{BB962C8B-B14F-4D97-AF65-F5344CB8AC3E}">
        <p14:creationId xmlns:p14="http://schemas.microsoft.com/office/powerpoint/2010/main" val="1219178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a:t>
            </a:fld>
            <a:endParaRPr lang="en-US"/>
          </a:p>
        </p:txBody>
      </p:sp>
    </p:spTree>
    <p:extLst>
      <p:ext uri="{BB962C8B-B14F-4D97-AF65-F5344CB8AC3E}">
        <p14:creationId xmlns:p14="http://schemas.microsoft.com/office/powerpoint/2010/main" val="2971323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9</a:t>
            </a:fld>
            <a:endParaRPr lang="en-US"/>
          </a:p>
        </p:txBody>
      </p:sp>
    </p:spTree>
    <p:extLst>
      <p:ext uri="{BB962C8B-B14F-4D97-AF65-F5344CB8AC3E}">
        <p14:creationId xmlns:p14="http://schemas.microsoft.com/office/powerpoint/2010/main" val="2427819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10</a:t>
            </a:fld>
            <a:endParaRPr lang="en-US"/>
          </a:p>
        </p:txBody>
      </p:sp>
    </p:spTree>
    <p:extLst>
      <p:ext uri="{BB962C8B-B14F-4D97-AF65-F5344CB8AC3E}">
        <p14:creationId xmlns:p14="http://schemas.microsoft.com/office/powerpoint/2010/main" val="2073204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11</a:t>
            </a:fld>
            <a:endParaRPr lang="en-US"/>
          </a:p>
        </p:txBody>
      </p:sp>
    </p:spTree>
    <p:extLst>
      <p:ext uri="{BB962C8B-B14F-4D97-AF65-F5344CB8AC3E}">
        <p14:creationId xmlns:p14="http://schemas.microsoft.com/office/powerpoint/2010/main" val="783635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12</a:t>
            </a:fld>
            <a:endParaRPr lang="en-US"/>
          </a:p>
        </p:txBody>
      </p:sp>
    </p:spTree>
    <p:extLst>
      <p:ext uri="{BB962C8B-B14F-4D97-AF65-F5344CB8AC3E}">
        <p14:creationId xmlns:p14="http://schemas.microsoft.com/office/powerpoint/2010/main" val="3995182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13</a:t>
            </a:fld>
            <a:endParaRPr lang="en-US"/>
          </a:p>
        </p:txBody>
      </p:sp>
    </p:spTree>
    <p:extLst>
      <p:ext uri="{BB962C8B-B14F-4D97-AF65-F5344CB8AC3E}">
        <p14:creationId xmlns:p14="http://schemas.microsoft.com/office/powerpoint/2010/main" val="2656714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ACBS-LAW 411 Joint Course is titled An Introduction to Agricultural Law and Policy for the Modern-Day Natural Resource User. The overall purpose of the class is to present a balanced view from the resource users’ perspective as well as to promote law as a career option to students working on degrees associated with natural resource use. My observation is that we also need to create a start and end survey to gauge whether or not we are reaching that goal to understand the student's motivation for taking the class and if their trajectory changes towards law after the class. In 2020 we had 18 students from ACBS and 7 students from LAW,   How do we NOW encourage more students joining the course from SNRE programs? the School of Natural Resources and the Environment?</a:t>
            </a:r>
          </a:p>
          <a:p>
            <a:endParaRPr lang="en-US" dirty="0"/>
          </a:p>
          <a:p>
            <a:r>
              <a:rPr lang="en-US" dirty="0"/>
              <a:t>This spring semester the course will be entirely online, with synchronous Live Zoom lectures and plans for having 16 guest speakers. Content materials, quizzes, exams and assignments will all be delivered using D2L</a:t>
            </a:r>
          </a:p>
        </p:txBody>
      </p:sp>
      <p:sp>
        <p:nvSpPr>
          <p:cNvPr id="4" name="Slide Number Placeholder 3"/>
          <p:cNvSpPr>
            <a:spLocks noGrp="1"/>
          </p:cNvSpPr>
          <p:nvPr>
            <p:ph type="sldNum" sz="quarter" idx="5"/>
          </p:nvPr>
        </p:nvSpPr>
        <p:spPr/>
        <p:txBody>
          <a:bodyPr/>
          <a:lstStyle/>
          <a:p>
            <a:fld id="{B8851304-A316-44D1-87FD-547D0508D9B2}" type="slidenum">
              <a:rPr lang="en-US" smtClean="0"/>
              <a:t>15</a:t>
            </a:fld>
            <a:endParaRPr lang="en-US"/>
          </a:p>
        </p:txBody>
      </p:sp>
    </p:spTree>
    <p:extLst>
      <p:ext uri="{BB962C8B-B14F-4D97-AF65-F5344CB8AC3E}">
        <p14:creationId xmlns:p14="http://schemas.microsoft.com/office/powerpoint/2010/main" val="1511202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17</a:t>
            </a:fld>
            <a:endParaRPr lang="en-US"/>
          </a:p>
        </p:txBody>
      </p:sp>
    </p:spTree>
    <p:extLst>
      <p:ext uri="{BB962C8B-B14F-4D97-AF65-F5344CB8AC3E}">
        <p14:creationId xmlns:p14="http://schemas.microsoft.com/office/powerpoint/2010/main" val="3617793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851304-A316-44D1-87FD-547D0508D9B2}" type="slidenum">
              <a:rPr lang="en-US" smtClean="0"/>
              <a:t>19</a:t>
            </a:fld>
            <a:endParaRPr lang="en-US"/>
          </a:p>
        </p:txBody>
      </p:sp>
    </p:spTree>
    <p:extLst>
      <p:ext uri="{BB962C8B-B14F-4D97-AF65-F5344CB8AC3E}">
        <p14:creationId xmlns:p14="http://schemas.microsoft.com/office/powerpoint/2010/main" val="3104399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34091-0224-4A14-AFA8-A77F6BE068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1AF6FD-B78E-4E3E-AA01-564F1AE87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0E2271-7452-4EF8-9A35-8B055C401E6B}"/>
              </a:ext>
            </a:extLst>
          </p:cNvPr>
          <p:cNvSpPr>
            <a:spLocks noGrp="1"/>
          </p:cNvSpPr>
          <p:nvPr>
            <p:ph type="dt" sz="half" idx="10"/>
          </p:nvPr>
        </p:nvSpPr>
        <p:spPr/>
        <p:txBody>
          <a:bodyPr/>
          <a:lstStyle/>
          <a:p>
            <a:fld id="{D12A3D37-93F8-4FDD-B0CA-269F9EA828EC}" type="datetimeFigureOut">
              <a:rPr lang="en-US" smtClean="0"/>
              <a:t>11/23/2021</a:t>
            </a:fld>
            <a:endParaRPr lang="en-US"/>
          </a:p>
        </p:txBody>
      </p:sp>
      <p:sp>
        <p:nvSpPr>
          <p:cNvPr id="5" name="Footer Placeholder 4">
            <a:extLst>
              <a:ext uri="{FF2B5EF4-FFF2-40B4-BE49-F238E27FC236}">
                <a16:creationId xmlns:a16="http://schemas.microsoft.com/office/drawing/2014/main" id="{833AEAB1-B8C5-4FD6-9FB6-B993F75EE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80A582-066B-464B-B8FA-D72F5563ED33}"/>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1163151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ED79C-A32A-4035-BA17-7373FB7F30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BCC1D3-D70C-425B-9C06-DD2B0F4C5A0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C646FA-DB96-45E6-B1BC-BEBC36B47E40}"/>
              </a:ext>
            </a:extLst>
          </p:cNvPr>
          <p:cNvSpPr>
            <a:spLocks noGrp="1"/>
          </p:cNvSpPr>
          <p:nvPr>
            <p:ph type="dt" sz="half" idx="10"/>
          </p:nvPr>
        </p:nvSpPr>
        <p:spPr/>
        <p:txBody>
          <a:bodyPr/>
          <a:lstStyle/>
          <a:p>
            <a:fld id="{D12A3D37-93F8-4FDD-B0CA-269F9EA828EC}" type="datetimeFigureOut">
              <a:rPr lang="en-US" smtClean="0"/>
              <a:t>11/23/2021</a:t>
            </a:fld>
            <a:endParaRPr lang="en-US"/>
          </a:p>
        </p:txBody>
      </p:sp>
      <p:sp>
        <p:nvSpPr>
          <p:cNvPr id="5" name="Footer Placeholder 4">
            <a:extLst>
              <a:ext uri="{FF2B5EF4-FFF2-40B4-BE49-F238E27FC236}">
                <a16:creationId xmlns:a16="http://schemas.microsoft.com/office/drawing/2014/main" id="{0FCA3288-49A9-487B-8C21-1DD6EE8D66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3AE07-4233-4363-B5E2-EF7CA59B4D9B}"/>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863095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114685-A8F3-4EB2-BF12-27C0A0C8B0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93A60E-95C5-403E-A508-7E3548D14C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C8D21-2EF8-4D7C-A088-3019FD87AB62}"/>
              </a:ext>
            </a:extLst>
          </p:cNvPr>
          <p:cNvSpPr>
            <a:spLocks noGrp="1"/>
          </p:cNvSpPr>
          <p:nvPr>
            <p:ph type="dt" sz="half" idx="10"/>
          </p:nvPr>
        </p:nvSpPr>
        <p:spPr/>
        <p:txBody>
          <a:bodyPr/>
          <a:lstStyle/>
          <a:p>
            <a:fld id="{D12A3D37-93F8-4FDD-B0CA-269F9EA828EC}" type="datetimeFigureOut">
              <a:rPr lang="en-US" smtClean="0"/>
              <a:t>11/23/2021</a:t>
            </a:fld>
            <a:endParaRPr lang="en-US"/>
          </a:p>
        </p:txBody>
      </p:sp>
      <p:sp>
        <p:nvSpPr>
          <p:cNvPr id="5" name="Footer Placeholder 4">
            <a:extLst>
              <a:ext uri="{FF2B5EF4-FFF2-40B4-BE49-F238E27FC236}">
                <a16:creationId xmlns:a16="http://schemas.microsoft.com/office/drawing/2014/main" id="{7BC35B77-9893-4C85-AAB6-FCBD2F3D3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57FDB6-37F7-4183-A7EC-A3E92673A1F8}"/>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2155244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B5B5-C07F-4DB1-88FF-396670E70A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7B61DF-7FFF-44E9-ABE9-E121046391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EE0CF-44ED-493A-BA56-95052A921C13}"/>
              </a:ext>
            </a:extLst>
          </p:cNvPr>
          <p:cNvSpPr>
            <a:spLocks noGrp="1"/>
          </p:cNvSpPr>
          <p:nvPr>
            <p:ph type="dt" sz="half" idx="10"/>
          </p:nvPr>
        </p:nvSpPr>
        <p:spPr/>
        <p:txBody>
          <a:bodyPr/>
          <a:lstStyle/>
          <a:p>
            <a:fld id="{D12A3D37-93F8-4FDD-B0CA-269F9EA828EC}" type="datetimeFigureOut">
              <a:rPr lang="en-US" smtClean="0"/>
              <a:t>11/23/2021</a:t>
            </a:fld>
            <a:endParaRPr lang="en-US"/>
          </a:p>
        </p:txBody>
      </p:sp>
      <p:sp>
        <p:nvSpPr>
          <p:cNvPr id="5" name="Footer Placeholder 4">
            <a:extLst>
              <a:ext uri="{FF2B5EF4-FFF2-40B4-BE49-F238E27FC236}">
                <a16:creationId xmlns:a16="http://schemas.microsoft.com/office/drawing/2014/main" id="{EA5435AB-0304-4FA7-A351-725F7D46E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10D9C5-A038-4A79-B766-F2AA426928C8}"/>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80627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D460-E19E-4741-9EDA-2B29C6C7D3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AE27E3-5926-4031-977F-D84AF7DAB5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B66F175-CD5A-4434-A16C-7580ED922FF2}"/>
              </a:ext>
            </a:extLst>
          </p:cNvPr>
          <p:cNvSpPr>
            <a:spLocks noGrp="1"/>
          </p:cNvSpPr>
          <p:nvPr>
            <p:ph type="dt" sz="half" idx="10"/>
          </p:nvPr>
        </p:nvSpPr>
        <p:spPr/>
        <p:txBody>
          <a:bodyPr/>
          <a:lstStyle/>
          <a:p>
            <a:fld id="{D12A3D37-93F8-4FDD-B0CA-269F9EA828EC}" type="datetimeFigureOut">
              <a:rPr lang="en-US" smtClean="0"/>
              <a:t>11/23/2021</a:t>
            </a:fld>
            <a:endParaRPr lang="en-US"/>
          </a:p>
        </p:txBody>
      </p:sp>
      <p:sp>
        <p:nvSpPr>
          <p:cNvPr id="5" name="Footer Placeholder 4">
            <a:extLst>
              <a:ext uri="{FF2B5EF4-FFF2-40B4-BE49-F238E27FC236}">
                <a16:creationId xmlns:a16="http://schemas.microsoft.com/office/drawing/2014/main" id="{1A7AAE61-01E5-4BD9-BEEC-4ED6E6CF9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ECBF8F-C721-4409-B8EF-BC979822878F}"/>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2210459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B3354-3553-40AA-915C-77F8A1FFAE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776115-B42A-4BCE-8A92-3F49A8DAB81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98CE5-55DD-489A-9558-CE4E7B21CBC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94C342-5F4B-42CC-A876-1FDAB52BFA87}"/>
              </a:ext>
            </a:extLst>
          </p:cNvPr>
          <p:cNvSpPr>
            <a:spLocks noGrp="1"/>
          </p:cNvSpPr>
          <p:nvPr>
            <p:ph type="dt" sz="half" idx="10"/>
          </p:nvPr>
        </p:nvSpPr>
        <p:spPr/>
        <p:txBody>
          <a:bodyPr/>
          <a:lstStyle/>
          <a:p>
            <a:fld id="{D12A3D37-93F8-4FDD-B0CA-269F9EA828EC}" type="datetimeFigureOut">
              <a:rPr lang="en-US" smtClean="0"/>
              <a:t>11/23/2021</a:t>
            </a:fld>
            <a:endParaRPr lang="en-US"/>
          </a:p>
        </p:txBody>
      </p:sp>
      <p:sp>
        <p:nvSpPr>
          <p:cNvPr id="6" name="Footer Placeholder 5">
            <a:extLst>
              <a:ext uri="{FF2B5EF4-FFF2-40B4-BE49-F238E27FC236}">
                <a16:creationId xmlns:a16="http://schemas.microsoft.com/office/drawing/2014/main" id="{74460EE5-84A7-4AD0-9C9A-382D7602CF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5FE6D-CCC3-40A4-A265-F84A9B44820A}"/>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2982618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80AA5-8710-4837-A797-78F78CC38D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62EE92-AF32-4D69-A893-7DB7D1D3FE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11F72D-EE4B-4AB4-92B5-FD55A5DA74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CD905D-9AE3-4D9E-85A0-D9647D0D79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B92D5B-6B2B-4B61-9276-AEE9465F047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DA548F-09D5-42F7-BAF0-EAA5D8FA3039}"/>
              </a:ext>
            </a:extLst>
          </p:cNvPr>
          <p:cNvSpPr>
            <a:spLocks noGrp="1"/>
          </p:cNvSpPr>
          <p:nvPr>
            <p:ph type="dt" sz="half" idx="10"/>
          </p:nvPr>
        </p:nvSpPr>
        <p:spPr/>
        <p:txBody>
          <a:bodyPr/>
          <a:lstStyle/>
          <a:p>
            <a:fld id="{D12A3D37-93F8-4FDD-B0CA-269F9EA828EC}" type="datetimeFigureOut">
              <a:rPr lang="en-US" smtClean="0"/>
              <a:t>11/23/2021</a:t>
            </a:fld>
            <a:endParaRPr lang="en-US"/>
          </a:p>
        </p:txBody>
      </p:sp>
      <p:sp>
        <p:nvSpPr>
          <p:cNvPr id="8" name="Footer Placeholder 7">
            <a:extLst>
              <a:ext uri="{FF2B5EF4-FFF2-40B4-BE49-F238E27FC236}">
                <a16:creationId xmlns:a16="http://schemas.microsoft.com/office/drawing/2014/main" id="{A1019646-EF74-49D6-A020-804B40FCAD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90C14C-468A-4FA5-9A54-6761F5068E91}"/>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3512049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66756-DC26-41BC-B0F7-18911B6EF8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23BE1D-0942-4362-8A84-814431FE9CA9}"/>
              </a:ext>
            </a:extLst>
          </p:cNvPr>
          <p:cNvSpPr>
            <a:spLocks noGrp="1"/>
          </p:cNvSpPr>
          <p:nvPr>
            <p:ph type="dt" sz="half" idx="10"/>
          </p:nvPr>
        </p:nvSpPr>
        <p:spPr/>
        <p:txBody>
          <a:bodyPr/>
          <a:lstStyle/>
          <a:p>
            <a:fld id="{D12A3D37-93F8-4FDD-B0CA-269F9EA828EC}" type="datetimeFigureOut">
              <a:rPr lang="en-US" smtClean="0"/>
              <a:t>11/23/2021</a:t>
            </a:fld>
            <a:endParaRPr lang="en-US"/>
          </a:p>
        </p:txBody>
      </p:sp>
      <p:sp>
        <p:nvSpPr>
          <p:cNvPr id="4" name="Footer Placeholder 3">
            <a:extLst>
              <a:ext uri="{FF2B5EF4-FFF2-40B4-BE49-F238E27FC236}">
                <a16:creationId xmlns:a16="http://schemas.microsoft.com/office/drawing/2014/main" id="{67F7122D-7650-4B89-AB0E-25FC4637FC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BAE7DE-DF77-4E08-995B-AAA085578B2D}"/>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2500655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63D797-43E9-4EE6-813D-DF41102A0757}"/>
              </a:ext>
            </a:extLst>
          </p:cNvPr>
          <p:cNvSpPr>
            <a:spLocks noGrp="1"/>
          </p:cNvSpPr>
          <p:nvPr>
            <p:ph type="dt" sz="half" idx="10"/>
          </p:nvPr>
        </p:nvSpPr>
        <p:spPr/>
        <p:txBody>
          <a:bodyPr/>
          <a:lstStyle/>
          <a:p>
            <a:fld id="{D12A3D37-93F8-4FDD-B0CA-269F9EA828EC}" type="datetimeFigureOut">
              <a:rPr lang="en-US" smtClean="0"/>
              <a:t>11/23/2021</a:t>
            </a:fld>
            <a:endParaRPr lang="en-US"/>
          </a:p>
        </p:txBody>
      </p:sp>
      <p:sp>
        <p:nvSpPr>
          <p:cNvPr id="3" name="Footer Placeholder 2">
            <a:extLst>
              <a:ext uri="{FF2B5EF4-FFF2-40B4-BE49-F238E27FC236}">
                <a16:creationId xmlns:a16="http://schemas.microsoft.com/office/drawing/2014/main" id="{3B26B2D0-2EDC-4597-BD1B-5680C84F09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B91C84-6D75-4403-9958-C7BF0EA728BF}"/>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3293281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DD552-512A-432C-B207-DC34EF9383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705909-956E-4AA5-915B-BBDEA6510B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AEACD5-74AD-41F9-9D74-027A49B686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E67F62-ACD5-421E-AD47-BC6806B10067}"/>
              </a:ext>
            </a:extLst>
          </p:cNvPr>
          <p:cNvSpPr>
            <a:spLocks noGrp="1"/>
          </p:cNvSpPr>
          <p:nvPr>
            <p:ph type="dt" sz="half" idx="10"/>
          </p:nvPr>
        </p:nvSpPr>
        <p:spPr/>
        <p:txBody>
          <a:bodyPr/>
          <a:lstStyle/>
          <a:p>
            <a:fld id="{D12A3D37-93F8-4FDD-B0CA-269F9EA828EC}" type="datetimeFigureOut">
              <a:rPr lang="en-US" smtClean="0"/>
              <a:t>11/23/2021</a:t>
            </a:fld>
            <a:endParaRPr lang="en-US"/>
          </a:p>
        </p:txBody>
      </p:sp>
      <p:sp>
        <p:nvSpPr>
          <p:cNvPr id="6" name="Footer Placeholder 5">
            <a:extLst>
              <a:ext uri="{FF2B5EF4-FFF2-40B4-BE49-F238E27FC236}">
                <a16:creationId xmlns:a16="http://schemas.microsoft.com/office/drawing/2014/main" id="{72F85957-769C-41B3-8461-A3423D94E8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7952CC-74CE-439E-95D9-725B353B82AD}"/>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1435119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F0F17-D84B-4D41-8C8A-60DA99B3A1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A04A32-F4AD-453F-A3E9-FA685235AB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E4B3CB-8A5B-4390-88C4-2BCD0A0B77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E76AF9-F222-41A6-BD5E-27B2364A418D}"/>
              </a:ext>
            </a:extLst>
          </p:cNvPr>
          <p:cNvSpPr>
            <a:spLocks noGrp="1"/>
          </p:cNvSpPr>
          <p:nvPr>
            <p:ph type="dt" sz="half" idx="10"/>
          </p:nvPr>
        </p:nvSpPr>
        <p:spPr/>
        <p:txBody>
          <a:bodyPr/>
          <a:lstStyle/>
          <a:p>
            <a:fld id="{D12A3D37-93F8-4FDD-B0CA-269F9EA828EC}" type="datetimeFigureOut">
              <a:rPr lang="en-US" smtClean="0"/>
              <a:t>11/23/2021</a:t>
            </a:fld>
            <a:endParaRPr lang="en-US"/>
          </a:p>
        </p:txBody>
      </p:sp>
      <p:sp>
        <p:nvSpPr>
          <p:cNvPr id="6" name="Footer Placeholder 5">
            <a:extLst>
              <a:ext uri="{FF2B5EF4-FFF2-40B4-BE49-F238E27FC236}">
                <a16:creationId xmlns:a16="http://schemas.microsoft.com/office/drawing/2014/main" id="{AD6BC762-F349-455A-B205-84CAACDEDE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9F9C7C-935C-4C34-8454-7AC7251F002E}"/>
              </a:ext>
            </a:extLst>
          </p:cNvPr>
          <p:cNvSpPr>
            <a:spLocks noGrp="1"/>
          </p:cNvSpPr>
          <p:nvPr>
            <p:ph type="sldNum" sz="quarter" idx="12"/>
          </p:nvPr>
        </p:nvSpPr>
        <p:spPr/>
        <p:txBody>
          <a:bodyPr/>
          <a:lstStyle/>
          <a:p>
            <a:fld id="{574E50D0-EA76-4275-BA32-BA94D76D625E}" type="slidenum">
              <a:rPr lang="en-US" smtClean="0"/>
              <a:t>‹#›</a:t>
            </a:fld>
            <a:endParaRPr lang="en-US"/>
          </a:p>
        </p:txBody>
      </p:sp>
    </p:spTree>
    <p:extLst>
      <p:ext uri="{BB962C8B-B14F-4D97-AF65-F5344CB8AC3E}">
        <p14:creationId xmlns:p14="http://schemas.microsoft.com/office/powerpoint/2010/main" val="112081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2221EE-E16C-4F64-A11C-E0C1094BE6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1868B7-29D1-4DC6-80DF-E98853D160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8A235-AAE0-4FFB-84D7-13807FF0FC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2A3D37-93F8-4FDD-B0CA-269F9EA828EC}" type="datetimeFigureOut">
              <a:rPr lang="en-US" smtClean="0"/>
              <a:t>11/23/2021</a:t>
            </a:fld>
            <a:endParaRPr lang="en-US"/>
          </a:p>
        </p:txBody>
      </p:sp>
      <p:sp>
        <p:nvSpPr>
          <p:cNvPr id="5" name="Footer Placeholder 4">
            <a:extLst>
              <a:ext uri="{FF2B5EF4-FFF2-40B4-BE49-F238E27FC236}">
                <a16:creationId xmlns:a16="http://schemas.microsoft.com/office/drawing/2014/main" id="{A3AC084D-CFC3-4EBB-881D-DC139C5818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CD27EB-89F0-4C40-AD9E-8ABAE493E0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E50D0-EA76-4275-BA32-BA94D76D625E}" type="slidenum">
              <a:rPr lang="en-US" smtClean="0"/>
              <a:t>‹#›</a:t>
            </a:fld>
            <a:endParaRPr lang="en-US"/>
          </a:p>
        </p:txBody>
      </p:sp>
    </p:spTree>
    <p:extLst>
      <p:ext uri="{BB962C8B-B14F-4D97-AF65-F5344CB8AC3E}">
        <p14:creationId xmlns:p14="http://schemas.microsoft.com/office/powerpoint/2010/main" val="240731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hyperlink" Target="https://westernlandsblog.arizona.edu/" TargetMode="Externa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hyperlink" Target="https://extension.arizona.edu/nrulpc"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3000" b="-3000"/>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0EF1EAC-64CC-454B-934C-E0298494AC7B}"/>
              </a:ext>
            </a:extLst>
          </p:cNvPr>
          <p:cNvSpPr>
            <a:spLocks noGrp="1"/>
          </p:cNvSpPr>
          <p:nvPr>
            <p:ph type="subTitle" idx="1"/>
          </p:nvPr>
        </p:nvSpPr>
        <p:spPr>
          <a:xfrm>
            <a:off x="1303632" y="4229101"/>
            <a:ext cx="9584736" cy="1655762"/>
          </a:xfrm>
        </p:spPr>
        <p:txBody>
          <a:bodyPr vert="horz" lIns="91440" tIns="45720" rIns="91440" bIns="45720" rtlCol="0" anchor="t">
            <a:normAutofit/>
          </a:bodyPr>
          <a:lstStyle/>
          <a:p>
            <a:r>
              <a:rPr lang="en-US" sz="3600" b="1" dirty="0"/>
              <a:t>NRULPC Advisory Board Meeting</a:t>
            </a:r>
            <a:endParaRPr lang="en-US" sz="3600" dirty="0"/>
          </a:p>
          <a:p>
            <a:r>
              <a:rPr lang="en-US" sz="3600" b="1" dirty="0"/>
              <a:t>November 16, 2021 | 8:30 am-12:00 pm</a:t>
            </a:r>
            <a:endParaRPr lang="en-US" sz="3600" dirty="0"/>
          </a:p>
          <a:p>
            <a:endParaRPr lang="en-US" dirty="0"/>
          </a:p>
        </p:txBody>
      </p:sp>
      <p:pic>
        <p:nvPicPr>
          <p:cNvPr id="5" name="Picture 4">
            <a:extLst>
              <a:ext uri="{FF2B5EF4-FFF2-40B4-BE49-F238E27FC236}">
                <a16:creationId xmlns:a16="http://schemas.microsoft.com/office/drawing/2014/main" id="{129102FC-1751-4132-B640-79D268D97149}"/>
              </a:ext>
            </a:extLst>
          </p:cNvPr>
          <p:cNvPicPr/>
          <p:nvPr/>
        </p:nvPicPr>
        <p:blipFill>
          <a:blip r:embed="rId4">
            <a:alphaModFix amt="43000"/>
            <a:extLst>
              <a:ext uri="{28A0092B-C50C-407E-A947-70E740481C1C}">
                <a14:useLocalDpi xmlns:a14="http://schemas.microsoft.com/office/drawing/2010/main" val="0"/>
              </a:ext>
            </a:extLst>
          </a:blip>
          <a:stretch>
            <a:fillRect/>
          </a:stretch>
        </p:blipFill>
        <p:spPr>
          <a:xfrm>
            <a:off x="2687627" y="502453"/>
            <a:ext cx="6608323" cy="2057400"/>
          </a:xfrm>
          <a:prstGeom prst="rect">
            <a:avLst/>
          </a:prstGeom>
        </p:spPr>
      </p:pic>
    </p:spTree>
    <p:extLst>
      <p:ext uri="{BB962C8B-B14F-4D97-AF65-F5344CB8AC3E}">
        <p14:creationId xmlns:p14="http://schemas.microsoft.com/office/powerpoint/2010/main" val="3461834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sz="4000" b="1" dirty="0">
                <a:solidFill>
                  <a:schemeClr val="accent1">
                    <a:lumMod val="75000"/>
                  </a:schemeClr>
                </a:solidFill>
              </a:rPr>
              <a:t>Clinic Structure</a:t>
            </a:r>
            <a:br>
              <a:rPr lang="en-US" sz="4000" dirty="0">
                <a:highlight>
                  <a:srgbClr val="FFFF00"/>
                </a:highlight>
              </a:rPr>
            </a:br>
            <a:r>
              <a:rPr lang="en-US" sz="4000" dirty="0"/>
              <a:t>	</a:t>
            </a:r>
            <a:endParaRPr lang="en-US" sz="2400" dirty="0"/>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600693" y="1382910"/>
            <a:ext cx="6465125" cy="5008492"/>
          </a:xfrm>
        </p:spPr>
        <p:txBody>
          <a:bodyPr>
            <a:normAutofit/>
          </a:bodyPr>
          <a:lstStyle/>
          <a:p>
            <a:r>
              <a:rPr lang="en-US" dirty="0"/>
              <a:t>Weekly seminars: students meet in classroom, lessons on substantive law, project rounds, student presentations, guest lecturers, exercises. </a:t>
            </a:r>
          </a:p>
          <a:p>
            <a:r>
              <a:rPr lang="en-US" dirty="0">
                <a:solidFill>
                  <a:srgbClr val="2F5597"/>
                </a:solidFill>
              </a:rPr>
              <a:t>Individual projects: students work alone or in groups on projects for the NRULPC, Cooperative Extension, tribes, and other client organizations.</a:t>
            </a:r>
          </a:p>
          <a:p>
            <a:r>
              <a:rPr lang="en-US" dirty="0"/>
              <a:t>Weekly individual meetings with Director or Fellow, in addition to meetings with NRULPC, clients, and University experts.</a:t>
            </a:r>
          </a:p>
        </p:txBody>
      </p:sp>
      <p:pic>
        <p:nvPicPr>
          <p:cNvPr id="5" name="Picture 4">
            <a:extLst>
              <a:ext uri="{FF2B5EF4-FFF2-40B4-BE49-F238E27FC236}">
                <a16:creationId xmlns:a16="http://schemas.microsoft.com/office/drawing/2014/main" id="{29D815DD-325E-4A1E-A527-E914527EF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pic>
        <p:nvPicPr>
          <p:cNvPr id="6" name="Picture 5">
            <a:extLst>
              <a:ext uri="{FF2B5EF4-FFF2-40B4-BE49-F238E27FC236}">
                <a16:creationId xmlns:a16="http://schemas.microsoft.com/office/drawing/2014/main" id="{FA845BF2-A426-4296-976C-0FE9B821D8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9077" y="2051227"/>
            <a:ext cx="3894723" cy="2022010"/>
          </a:xfrm>
          <a:prstGeom prst="rect">
            <a:avLst/>
          </a:prstGeom>
        </p:spPr>
      </p:pic>
      <p:sp>
        <p:nvSpPr>
          <p:cNvPr id="7" name="TextBox 6">
            <a:extLst>
              <a:ext uri="{FF2B5EF4-FFF2-40B4-BE49-F238E27FC236}">
                <a16:creationId xmlns:a16="http://schemas.microsoft.com/office/drawing/2014/main" id="{EC9D294B-0B54-4BA5-9A1D-E6D3B06652EA}"/>
              </a:ext>
            </a:extLst>
          </p:cNvPr>
          <p:cNvSpPr txBox="1"/>
          <p:nvPr/>
        </p:nvSpPr>
        <p:spPr>
          <a:xfrm>
            <a:off x="7517766" y="4165707"/>
            <a:ext cx="3894723" cy="523220"/>
          </a:xfrm>
          <a:prstGeom prst="rect">
            <a:avLst/>
          </a:prstGeom>
          <a:noFill/>
        </p:spPr>
        <p:txBody>
          <a:bodyPr wrap="square" rtlCol="0">
            <a:spAutoFit/>
          </a:bodyPr>
          <a:lstStyle/>
          <a:p>
            <a:r>
              <a:rPr lang="en-US" sz="1400" dirty="0"/>
              <a:t>Class and project meetings are being held in person and with a Zoom option</a:t>
            </a:r>
          </a:p>
        </p:txBody>
      </p:sp>
    </p:spTree>
    <p:extLst>
      <p:ext uri="{BB962C8B-B14F-4D97-AF65-F5344CB8AC3E}">
        <p14:creationId xmlns:p14="http://schemas.microsoft.com/office/powerpoint/2010/main" val="1161210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sz="4000" b="1" dirty="0">
                <a:solidFill>
                  <a:schemeClr val="accent1">
                    <a:lumMod val="75000"/>
                  </a:schemeClr>
                </a:solidFill>
              </a:rPr>
              <a:t>Current Clinic Projects</a:t>
            </a:r>
            <a:br>
              <a:rPr lang="en-US" sz="4000" dirty="0"/>
            </a:br>
            <a:r>
              <a:rPr lang="en-US" sz="4000" dirty="0"/>
              <a:t>	</a:t>
            </a:r>
            <a:endParaRPr lang="en-US" sz="2400" dirty="0"/>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1177682" y="1690688"/>
            <a:ext cx="9836635" cy="4962769"/>
          </a:xfrm>
        </p:spPr>
        <p:txBody>
          <a:bodyPr>
            <a:normAutofit/>
          </a:bodyPr>
          <a:lstStyle/>
          <a:p>
            <a:r>
              <a:rPr lang="en-US" dirty="0"/>
              <a:t>Notice and comment process and engagement</a:t>
            </a:r>
          </a:p>
          <a:p>
            <a:pPr lvl="1"/>
            <a:r>
              <a:rPr lang="en-US" dirty="0"/>
              <a:t>Council on Environmental Quality Phase 1 proposed NEPA regulations</a:t>
            </a:r>
          </a:p>
          <a:p>
            <a:r>
              <a:rPr lang="en-US" dirty="0">
                <a:solidFill>
                  <a:srgbClr val="2F5597"/>
                </a:solidFill>
              </a:rPr>
              <a:t>Planning curriculum and conducting outreach about the state water rights adjudication to Verde Valley residents and realtors</a:t>
            </a:r>
          </a:p>
          <a:p>
            <a:r>
              <a:rPr lang="en-US" dirty="0"/>
              <a:t>Explaining Arizona water law and federal reserved rights for non-legal audiences, and exploring incorporation of Navajo Nation traditional uses in the adjudication</a:t>
            </a:r>
          </a:p>
          <a:p>
            <a:r>
              <a:rPr lang="en-US" dirty="0">
                <a:solidFill>
                  <a:srgbClr val="2F5597"/>
                </a:solidFill>
              </a:rPr>
              <a:t>Identifying strategies to address Colorado River allocation scarcity</a:t>
            </a:r>
          </a:p>
          <a:p>
            <a:r>
              <a:rPr lang="en-US" dirty="0"/>
              <a:t>Analysis of recent Arizona case law and impacts on renewable energy development in Arizona</a:t>
            </a:r>
          </a:p>
          <a:p>
            <a:endParaRPr lang="en-US" dirty="0">
              <a:solidFill>
                <a:schemeClr val="accent2">
                  <a:lumMod val="75000"/>
                </a:schemeClr>
              </a:solidFill>
            </a:endParaRPr>
          </a:p>
        </p:txBody>
      </p:sp>
      <p:pic>
        <p:nvPicPr>
          <p:cNvPr id="5" name="Picture 4">
            <a:extLst>
              <a:ext uri="{FF2B5EF4-FFF2-40B4-BE49-F238E27FC236}">
                <a16:creationId xmlns:a16="http://schemas.microsoft.com/office/drawing/2014/main" id="{9535F0D3-E964-41D4-A930-9FC5CA7E87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pic>
        <p:nvPicPr>
          <p:cNvPr id="6" name="Picture 5">
            <a:extLst>
              <a:ext uri="{FF2B5EF4-FFF2-40B4-BE49-F238E27FC236}">
                <a16:creationId xmlns:a16="http://schemas.microsoft.com/office/drawing/2014/main" id="{F0D01FC0-16E6-4C18-B64B-66E80332F48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82199" y="204543"/>
            <a:ext cx="1371600" cy="1828800"/>
          </a:xfrm>
          <a:prstGeom prst="rect">
            <a:avLst/>
          </a:prstGeom>
        </p:spPr>
      </p:pic>
    </p:spTree>
    <p:extLst>
      <p:ext uri="{BB962C8B-B14F-4D97-AF65-F5344CB8AC3E}">
        <p14:creationId xmlns:p14="http://schemas.microsoft.com/office/powerpoint/2010/main" val="3367311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441393" y="150157"/>
            <a:ext cx="11695733" cy="1207085"/>
          </a:xfrm>
        </p:spPr>
        <p:txBody>
          <a:bodyPr>
            <a:normAutofit fontScale="90000"/>
          </a:bodyPr>
          <a:lstStyle/>
          <a:p>
            <a:pPr algn="ctr"/>
            <a:br>
              <a:rPr lang="en-US" b="1" dirty="0">
                <a:solidFill>
                  <a:schemeClr val="accent1"/>
                </a:solidFill>
              </a:rPr>
            </a:br>
            <a:r>
              <a:rPr lang="en-US" b="1" dirty="0">
                <a:solidFill>
                  <a:schemeClr val="accent1">
                    <a:lumMod val="75000"/>
                  </a:schemeClr>
                </a:solidFill>
              </a:rPr>
              <a:t>Outside the Classroom – Gila River Indian Community’s Managed Aquifer Recharge site with WRRC</a:t>
            </a:r>
            <a:br>
              <a:rPr lang="en-US" dirty="0"/>
            </a:br>
            <a:r>
              <a:rPr lang="en-US" dirty="0"/>
              <a:t>	</a:t>
            </a:r>
            <a:endParaRPr lang="en-US" sz="2700" dirty="0">
              <a:cs typeface="Calibri Light"/>
            </a:endParaRPr>
          </a:p>
        </p:txBody>
      </p:sp>
      <p:pic>
        <p:nvPicPr>
          <p:cNvPr id="4" name="Picture 3">
            <a:extLst>
              <a:ext uri="{FF2B5EF4-FFF2-40B4-BE49-F238E27FC236}">
                <a16:creationId xmlns:a16="http://schemas.microsoft.com/office/drawing/2014/main" id="{D4614976-ECF3-4CB2-AE16-038328648E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1357242"/>
            <a:ext cx="7334342" cy="5500757"/>
          </a:xfrm>
          <a:prstGeom prst="rect">
            <a:avLst/>
          </a:prstGeom>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89259" y="1357242"/>
            <a:ext cx="5911030" cy="4433273"/>
          </a:xfrm>
          <a:prstGeom prst="rect">
            <a:avLst/>
          </a:prstGeom>
        </p:spPr>
      </p:pic>
    </p:spTree>
    <p:extLst>
      <p:ext uri="{BB962C8B-B14F-4D97-AF65-F5344CB8AC3E}">
        <p14:creationId xmlns:p14="http://schemas.microsoft.com/office/powerpoint/2010/main" val="308323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15224" y="-69298"/>
            <a:ext cx="11695733" cy="1207085"/>
          </a:xfrm>
        </p:spPr>
        <p:txBody>
          <a:bodyPr>
            <a:normAutofit fontScale="90000"/>
          </a:bodyPr>
          <a:lstStyle/>
          <a:p>
            <a:pPr algn="ctr"/>
            <a:br>
              <a:rPr lang="en-US" b="1" dirty="0">
                <a:solidFill>
                  <a:schemeClr val="accent1"/>
                </a:solidFill>
              </a:rPr>
            </a:br>
            <a:r>
              <a:rPr lang="en-US" b="1" dirty="0">
                <a:solidFill>
                  <a:schemeClr val="accent1">
                    <a:lumMod val="75000"/>
                  </a:schemeClr>
                </a:solidFill>
              </a:rPr>
              <a:t>Outside the Classroom – Santa Rita Experimental Range &amp; Ranch</a:t>
            </a:r>
            <a:endParaRPr lang="en-US" sz="2700" dirty="0">
              <a:cs typeface="Calibri Light"/>
            </a:endParaRPr>
          </a:p>
        </p:txBody>
      </p:sp>
      <p:pic>
        <p:nvPicPr>
          <p:cNvPr id="4" name="Picture 3">
            <a:extLst>
              <a:ext uri="{FF2B5EF4-FFF2-40B4-BE49-F238E27FC236}">
                <a16:creationId xmlns:a16="http://schemas.microsoft.com/office/drawing/2014/main" id="{D4614976-ECF3-4CB2-AE16-038328648E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570" y="1502228"/>
            <a:ext cx="7141029" cy="5355772"/>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6814459" y="1712686"/>
            <a:ext cx="5863772" cy="4397829"/>
          </a:xfrm>
          <a:prstGeom prst="rect">
            <a:avLst/>
          </a:prstGeom>
        </p:spPr>
      </p:pic>
    </p:spTree>
    <p:extLst>
      <p:ext uri="{BB962C8B-B14F-4D97-AF65-F5344CB8AC3E}">
        <p14:creationId xmlns:p14="http://schemas.microsoft.com/office/powerpoint/2010/main" val="3923357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238997"/>
            <a:ext cx="10515600" cy="883824"/>
          </a:xfrm>
        </p:spPr>
        <p:txBody>
          <a:bodyPr>
            <a:normAutofit/>
          </a:bodyPr>
          <a:lstStyle/>
          <a:p>
            <a:r>
              <a:rPr lang="en-US" sz="4000" b="1" dirty="0">
                <a:solidFill>
                  <a:schemeClr val="accent1">
                    <a:lumMod val="75000"/>
                  </a:schemeClr>
                </a:solidFill>
              </a:rPr>
              <a:t>Western Lands Blog</a:t>
            </a:r>
            <a:endParaRPr lang="en-US" sz="4000" dirty="0">
              <a:solidFill>
                <a:schemeClr val="accent1">
                  <a:lumMod val="75000"/>
                </a:schemeClr>
              </a:solidFill>
              <a:highlight>
                <a:srgbClr val="FFFF00"/>
              </a:highlight>
              <a:cs typeface="Calibri Light"/>
            </a:endParaRPr>
          </a:p>
        </p:txBody>
      </p:sp>
      <p:sp>
        <p:nvSpPr>
          <p:cNvPr id="9" name="TextBox 8">
            <a:extLst>
              <a:ext uri="{FF2B5EF4-FFF2-40B4-BE49-F238E27FC236}">
                <a16:creationId xmlns:a16="http://schemas.microsoft.com/office/drawing/2014/main" id="{7FF5AA12-EBAA-4719-81DA-2B439C4C700A}"/>
              </a:ext>
            </a:extLst>
          </p:cNvPr>
          <p:cNvSpPr txBox="1"/>
          <p:nvPr/>
        </p:nvSpPr>
        <p:spPr>
          <a:xfrm>
            <a:off x="5906011" y="2482995"/>
            <a:ext cx="5774498" cy="523220"/>
          </a:xfrm>
          <a:prstGeom prst="rect">
            <a:avLst/>
          </a:prstGeom>
          <a:noFill/>
        </p:spPr>
        <p:txBody>
          <a:bodyPr wrap="square" rtlCol="0">
            <a:spAutoFit/>
          </a:bodyPr>
          <a:lstStyle/>
          <a:p>
            <a:r>
              <a:rPr lang="en-US" sz="2800" dirty="0">
                <a:solidFill>
                  <a:schemeClr val="accent1">
                    <a:lumMod val="75000"/>
                  </a:schemeClr>
                </a:solidFill>
                <a:hlinkClick r:id="rId3">
                  <a:extLst>
                    <a:ext uri="{A12FA001-AC4F-418D-AE19-62706E023703}">
                      <ahyp:hlinkClr xmlns:ahyp="http://schemas.microsoft.com/office/drawing/2018/hyperlinkcolor" val="tx"/>
                    </a:ext>
                  </a:extLst>
                </a:hlinkClick>
              </a:rPr>
              <a:t>https://westernlandsblog.arizona.edu/</a:t>
            </a:r>
            <a:endParaRPr lang="en-US" sz="2800" dirty="0">
              <a:solidFill>
                <a:schemeClr val="accent1">
                  <a:lumMod val="75000"/>
                </a:schemeClr>
              </a:solidFill>
            </a:endParaRPr>
          </a:p>
        </p:txBody>
      </p:sp>
      <p:pic>
        <p:nvPicPr>
          <p:cNvPr id="6" name="Picture 5">
            <a:extLst>
              <a:ext uri="{FF2B5EF4-FFF2-40B4-BE49-F238E27FC236}">
                <a16:creationId xmlns:a16="http://schemas.microsoft.com/office/drawing/2014/main" id="{0C342043-6870-4F4C-A7D1-90E08CFD9C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pic>
        <p:nvPicPr>
          <p:cNvPr id="5" name="Picture 4">
            <a:extLst>
              <a:ext uri="{FF2B5EF4-FFF2-40B4-BE49-F238E27FC236}">
                <a16:creationId xmlns:a16="http://schemas.microsoft.com/office/drawing/2014/main" id="{067D59D7-4075-4E26-9E16-1E0C04AD9B28}"/>
              </a:ext>
            </a:extLst>
          </p:cNvPr>
          <p:cNvPicPr>
            <a:picLocks noChangeAspect="1"/>
          </p:cNvPicPr>
          <p:nvPr/>
        </p:nvPicPr>
        <p:blipFill>
          <a:blip r:embed="rId5"/>
          <a:stretch>
            <a:fillRect/>
          </a:stretch>
        </p:blipFill>
        <p:spPr>
          <a:xfrm>
            <a:off x="1213756" y="1373419"/>
            <a:ext cx="4044043" cy="5245584"/>
          </a:xfrm>
          <a:prstGeom prst="rect">
            <a:avLst/>
          </a:prstGeom>
        </p:spPr>
      </p:pic>
    </p:spTree>
    <p:extLst>
      <p:ext uri="{BB962C8B-B14F-4D97-AF65-F5344CB8AC3E}">
        <p14:creationId xmlns:p14="http://schemas.microsoft.com/office/powerpoint/2010/main" val="4044263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405384" y="194838"/>
            <a:ext cx="11595702" cy="1562582"/>
          </a:xfrm>
        </p:spPr>
        <p:txBody>
          <a:bodyPr>
            <a:normAutofit fontScale="90000"/>
          </a:bodyPr>
          <a:lstStyle/>
          <a:p>
            <a:r>
              <a:rPr lang="en-US" sz="4000" b="1" dirty="0">
                <a:solidFill>
                  <a:schemeClr val="accent1">
                    <a:lumMod val="75000"/>
                  </a:schemeClr>
                </a:solidFill>
                <a:ea typeface="+mj-lt"/>
                <a:cs typeface="+mj-lt"/>
              </a:rPr>
              <a:t>Agriculture, Environmental and Legal Issues Course Update </a:t>
            </a:r>
            <a:br>
              <a:rPr lang="en-US" sz="4000" b="1" dirty="0">
                <a:solidFill>
                  <a:schemeClr val="accent1">
                    <a:lumMod val="75000"/>
                  </a:schemeClr>
                </a:solidFill>
                <a:ea typeface="+mj-lt"/>
                <a:cs typeface="+mj-lt"/>
              </a:rPr>
            </a:br>
            <a:r>
              <a:rPr lang="en-US" sz="4000" b="1" dirty="0">
                <a:solidFill>
                  <a:schemeClr val="accent1">
                    <a:lumMod val="75000"/>
                  </a:schemeClr>
                </a:solidFill>
                <a:ea typeface="+mj-lt"/>
                <a:cs typeface="+mj-lt"/>
              </a:rPr>
              <a:t>ACBS/RNR/LAW 411 Joint Course Spring 2022</a:t>
            </a:r>
            <a:br>
              <a:rPr lang="en-US" sz="4000" b="1" dirty="0">
                <a:solidFill>
                  <a:schemeClr val="accent1">
                    <a:lumMod val="75000"/>
                  </a:schemeClr>
                </a:solidFill>
              </a:rPr>
            </a:br>
            <a:r>
              <a:rPr lang="en-US" sz="4000" b="1" dirty="0">
                <a:solidFill>
                  <a:schemeClr val="accent1"/>
                </a:solidFill>
              </a:rPr>
              <a:t>  </a:t>
            </a:r>
            <a:r>
              <a:rPr lang="en-US" sz="2700" dirty="0"/>
              <a:t>- Course instructors: Joe Willis, Esq. and Anne Gondor</a:t>
            </a:r>
            <a:endParaRPr lang="en-US" dirty="0"/>
          </a:p>
        </p:txBody>
      </p:sp>
      <p:sp>
        <p:nvSpPr>
          <p:cNvPr id="9" name="Content Placeholder 8">
            <a:extLst>
              <a:ext uri="{FF2B5EF4-FFF2-40B4-BE49-F238E27FC236}">
                <a16:creationId xmlns:a16="http://schemas.microsoft.com/office/drawing/2014/main" id="{E2064148-0862-44F2-BF22-5D1B5CB87658}"/>
              </a:ext>
            </a:extLst>
          </p:cNvPr>
          <p:cNvSpPr>
            <a:spLocks noGrp="1"/>
          </p:cNvSpPr>
          <p:nvPr>
            <p:ph idx="1"/>
          </p:nvPr>
        </p:nvSpPr>
        <p:spPr>
          <a:xfrm>
            <a:off x="418083" y="2105995"/>
            <a:ext cx="10977662" cy="4874490"/>
          </a:xfrm>
        </p:spPr>
        <p:txBody>
          <a:bodyPr vert="horz" lIns="91440" tIns="45720" rIns="91440" bIns="45720" rtlCol="0" anchor="t">
            <a:normAutofit/>
          </a:bodyPr>
          <a:lstStyle/>
          <a:p>
            <a:pPr>
              <a:spcAft>
                <a:spcPts val="600"/>
              </a:spcAft>
            </a:pPr>
            <a:r>
              <a:rPr lang="en-US" i="1" dirty="0"/>
              <a:t>Overall purpose is to present a balanced view from the resource users' perspective and promote law as a career option to students working on degrees associated with natural resource use</a:t>
            </a:r>
            <a:endParaRPr lang="en-US" i="1" dirty="0">
              <a:cs typeface="Calibri"/>
            </a:endParaRPr>
          </a:p>
          <a:p>
            <a:pPr>
              <a:spcBef>
                <a:spcPts val="1200"/>
              </a:spcBef>
              <a:spcAft>
                <a:spcPts val="600"/>
              </a:spcAft>
            </a:pPr>
            <a:r>
              <a:rPr lang="en-US" dirty="0">
                <a:solidFill>
                  <a:schemeClr val="accent1">
                    <a:lumMod val="75000"/>
                  </a:schemeClr>
                </a:solidFill>
              </a:rPr>
              <a:t>2022 – Scheduled to be in person with Live Zoom if needed </a:t>
            </a:r>
            <a:endParaRPr lang="en-US" sz="2400" dirty="0">
              <a:solidFill>
                <a:schemeClr val="accent1">
                  <a:lumMod val="75000"/>
                </a:schemeClr>
              </a:solidFill>
              <a:cs typeface="Calibri"/>
            </a:endParaRPr>
          </a:p>
          <a:p>
            <a:pPr>
              <a:spcBef>
                <a:spcPts val="0"/>
              </a:spcBef>
              <a:spcAft>
                <a:spcPts val="600"/>
              </a:spcAft>
            </a:pPr>
            <a:r>
              <a:rPr lang="en-US" dirty="0">
                <a:ea typeface="+mn-lt"/>
                <a:cs typeface="+mn-lt"/>
              </a:rPr>
              <a:t>17 Industry expert guest speakers typically scheduled for</a:t>
            </a:r>
          </a:p>
          <a:p>
            <a:pPr marL="0" indent="0">
              <a:spcBef>
                <a:spcPts val="0"/>
              </a:spcBef>
              <a:spcAft>
                <a:spcPts val="600"/>
              </a:spcAft>
              <a:buNone/>
            </a:pPr>
            <a:r>
              <a:rPr lang="en-US" dirty="0">
                <a:ea typeface="+mn-lt"/>
                <a:cs typeface="+mn-lt"/>
              </a:rPr>
              <a:t>    topics such as NEPA, ESA, WOTUS, CERCLA, etc.</a:t>
            </a:r>
            <a:endParaRPr lang="en-US" dirty="0">
              <a:cs typeface="Calibri"/>
            </a:endParaRPr>
          </a:p>
          <a:p>
            <a:pPr>
              <a:spcAft>
                <a:spcPts val="600"/>
              </a:spcAft>
            </a:pPr>
            <a:r>
              <a:rPr lang="en-US" dirty="0">
                <a:solidFill>
                  <a:srgbClr val="2F5597"/>
                </a:solidFill>
              </a:rPr>
              <a:t>Materials, quizzes, exams delivered by D2L</a:t>
            </a:r>
            <a:endParaRPr lang="en-US" dirty="0">
              <a:solidFill>
                <a:srgbClr val="2F5597"/>
              </a:solidFill>
              <a:cs typeface="Calibri"/>
            </a:endParaRPr>
          </a:p>
          <a:p>
            <a:pPr>
              <a:spcAft>
                <a:spcPts val="600"/>
              </a:spcAft>
            </a:pPr>
            <a:r>
              <a:rPr lang="en-US" dirty="0">
                <a:ea typeface="+mn-lt"/>
                <a:cs typeface="+mn-lt"/>
              </a:rPr>
              <a:t>How do we encourage more SNRE students?</a:t>
            </a:r>
          </a:p>
          <a:p>
            <a:pPr lvl="1">
              <a:spcAft>
                <a:spcPts val="600"/>
              </a:spcAft>
              <a:buFont typeface="Wingdings" panose="020B0604020202020204" pitchFamily="34" charset="0"/>
              <a:buChar char="Ø"/>
            </a:pPr>
            <a:r>
              <a:rPr lang="en-US" dirty="0">
                <a:solidFill>
                  <a:schemeClr val="accent1">
                    <a:lumMod val="75000"/>
                  </a:schemeClr>
                </a:solidFill>
                <a:cs typeface="Calibri" panose="020F0502020204030204"/>
              </a:rPr>
              <a:t>Now cross-listed with RNR</a:t>
            </a:r>
          </a:p>
          <a:p>
            <a:pPr marL="0" indent="0">
              <a:spcAft>
                <a:spcPts val="600"/>
              </a:spcAft>
              <a:buNone/>
            </a:pPr>
            <a:endParaRPr lang="en-US" dirty="0">
              <a:cs typeface="Calibri" panose="020F0502020204030204"/>
            </a:endParaRPr>
          </a:p>
        </p:txBody>
      </p:sp>
      <p:pic>
        <p:nvPicPr>
          <p:cNvPr id="5" name="Picture 4">
            <a:extLst>
              <a:ext uri="{FF2B5EF4-FFF2-40B4-BE49-F238E27FC236}">
                <a16:creationId xmlns:a16="http://schemas.microsoft.com/office/drawing/2014/main" id="{87ADF970-4502-4C4C-BFD1-41A1005A22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1932" y="4543240"/>
            <a:ext cx="3585024" cy="2255559"/>
          </a:xfrm>
          <a:prstGeom prst="rect">
            <a:avLst/>
          </a:prstGeom>
          <a:ln>
            <a:solidFill>
              <a:schemeClr val="tx1"/>
            </a:solidFill>
          </a:ln>
        </p:spPr>
      </p:pic>
      <p:pic>
        <p:nvPicPr>
          <p:cNvPr id="6" name="Picture 5">
            <a:extLst>
              <a:ext uri="{FF2B5EF4-FFF2-40B4-BE49-F238E27FC236}">
                <a16:creationId xmlns:a16="http://schemas.microsoft.com/office/drawing/2014/main" id="{D5087A45-2F87-4DAD-9D03-035DA6D799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sp>
        <p:nvSpPr>
          <p:cNvPr id="3" name="TextBox 2">
            <a:extLst>
              <a:ext uri="{FF2B5EF4-FFF2-40B4-BE49-F238E27FC236}">
                <a16:creationId xmlns:a16="http://schemas.microsoft.com/office/drawing/2014/main" id="{7E17D914-0A3B-4967-B800-E7D8D0604BB3}"/>
              </a:ext>
            </a:extLst>
          </p:cNvPr>
          <p:cNvSpPr txBox="1"/>
          <p:nvPr/>
        </p:nvSpPr>
        <p:spPr>
          <a:xfrm>
            <a:off x="7722125" y="6412867"/>
            <a:ext cx="1574342" cy="307777"/>
          </a:xfrm>
          <a:prstGeom prst="rect">
            <a:avLst/>
          </a:prstGeom>
          <a:noFill/>
        </p:spPr>
        <p:txBody>
          <a:bodyPr wrap="none" rtlCol="0">
            <a:spAutoFit/>
          </a:bodyPr>
          <a:lstStyle/>
          <a:p>
            <a:r>
              <a:rPr lang="en-US" sz="1400" dirty="0">
                <a:solidFill>
                  <a:schemeClr val="bg1"/>
                </a:solidFill>
              </a:rPr>
              <a:t>Photo: Spring 2019</a:t>
            </a:r>
          </a:p>
        </p:txBody>
      </p:sp>
    </p:spTree>
    <p:extLst>
      <p:ext uri="{BB962C8B-B14F-4D97-AF65-F5344CB8AC3E}">
        <p14:creationId xmlns:p14="http://schemas.microsoft.com/office/powerpoint/2010/main" val="3876833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3000" b="-3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1A2D6D-065E-47AA-8BA3-B7CB85204601}"/>
              </a:ext>
            </a:extLst>
          </p:cNvPr>
          <p:cNvSpPr txBox="1"/>
          <p:nvPr/>
        </p:nvSpPr>
        <p:spPr>
          <a:xfrm>
            <a:off x="4322989" y="3820885"/>
            <a:ext cx="3546022" cy="1754326"/>
          </a:xfrm>
          <a:prstGeom prst="rect">
            <a:avLst/>
          </a:prstGeom>
          <a:noFill/>
        </p:spPr>
        <p:txBody>
          <a:bodyPr wrap="square" rtlCol="0">
            <a:spAutoFit/>
          </a:bodyPr>
          <a:lstStyle/>
          <a:p>
            <a:pPr algn="ctr"/>
            <a:r>
              <a:rPr lang="en-US" sz="6000" b="1" i="1" dirty="0">
                <a:solidFill>
                  <a:schemeClr val="bg1"/>
                </a:solidFill>
                <a:latin typeface="+mj-lt"/>
              </a:rPr>
              <a:t>Break</a:t>
            </a:r>
          </a:p>
          <a:p>
            <a:pPr algn="ctr"/>
            <a:r>
              <a:rPr lang="en-US" sz="4800" b="1" i="1" dirty="0">
                <a:solidFill>
                  <a:schemeClr val="accent4">
                    <a:lumMod val="60000"/>
                    <a:lumOff val="40000"/>
                  </a:schemeClr>
                </a:solidFill>
                <a:latin typeface="+mj-lt"/>
              </a:rPr>
              <a:t>Back at 10:50</a:t>
            </a:r>
          </a:p>
        </p:txBody>
      </p:sp>
    </p:spTree>
    <p:extLst>
      <p:ext uri="{BB962C8B-B14F-4D97-AF65-F5344CB8AC3E}">
        <p14:creationId xmlns:p14="http://schemas.microsoft.com/office/powerpoint/2010/main" val="2849209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308603" y="470755"/>
            <a:ext cx="11418545" cy="1377095"/>
          </a:xfrm>
        </p:spPr>
        <p:txBody>
          <a:bodyPr>
            <a:normAutofit fontScale="90000"/>
          </a:bodyPr>
          <a:lstStyle/>
          <a:p>
            <a:r>
              <a:rPr lang="en-US" b="1" dirty="0">
                <a:solidFill>
                  <a:schemeClr val="accent1">
                    <a:lumMod val="75000"/>
                  </a:schemeClr>
                </a:solidFill>
              </a:rPr>
              <a:t>Advisory Board Member Introductions &amp; Interests</a:t>
            </a:r>
            <a:br>
              <a:rPr lang="en-US" b="1" dirty="0">
                <a:solidFill>
                  <a:schemeClr val="accent1"/>
                </a:solidFill>
              </a:rPr>
            </a:br>
            <a:r>
              <a:rPr lang="en-US" b="1" dirty="0">
                <a:solidFill>
                  <a:schemeClr val="accent1"/>
                </a:solidFill>
              </a:rPr>
              <a:t>	</a:t>
            </a:r>
            <a:r>
              <a:rPr lang="en-US" sz="2700" dirty="0"/>
              <a:t>- John Lacy</a:t>
            </a:r>
            <a:br>
              <a:rPr lang="en-US" sz="4000" dirty="0"/>
            </a:br>
            <a:r>
              <a:rPr lang="en-US" sz="4000" dirty="0"/>
              <a:t>	</a:t>
            </a:r>
            <a:endParaRPr lang="en-US" sz="2400" dirty="0"/>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1256264" y="2163402"/>
            <a:ext cx="9173329" cy="3884676"/>
          </a:xfrm>
        </p:spPr>
        <p:txBody>
          <a:bodyPr vert="horz" lIns="91440" tIns="45720" rIns="91440" bIns="45720" rtlCol="0" anchor="t">
            <a:normAutofit/>
          </a:bodyPr>
          <a:lstStyle/>
          <a:p>
            <a:r>
              <a:rPr lang="en-US" dirty="0"/>
              <a:t>Introduce yourself</a:t>
            </a:r>
          </a:p>
          <a:p>
            <a:pPr marL="0" indent="0">
              <a:buNone/>
            </a:pPr>
            <a:endParaRPr lang="en-US" dirty="0"/>
          </a:p>
          <a:p>
            <a:r>
              <a:rPr lang="en-US" dirty="0"/>
              <a:t>Describe in </a:t>
            </a:r>
            <a:r>
              <a:rPr lang="en-US" b="1" dirty="0"/>
              <a:t>one or two sentences </a:t>
            </a:r>
            <a:r>
              <a:rPr lang="en-US" dirty="0"/>
              <a:t>a current natural resource issue you are working on or are concerned about</a:t>
            </a:r>
            <a:endParaRPr lang="en-US" dirty="0">
              <a:cs typeface="Calibri"/>
            </a:endParaRPr>
          </a:p>
        </p:txBody>
      </p:sp>
      <p:pic>
        <p:nvPicPr>
          <p:cNvPr id="5" name="Picture 4">
            <a:extLst>
              <a:ext uri="{FF2B5EF4-FFF2-40B4-BE49-F238E27FC236}">
                <a16:creationId xmlns:a16="http://schemas.microsoft.com/office/drawing/2014/main" id="{1739748B-2F6C-4F78-9084-97F93756E7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spTree>
    <p:extLst>
      <p:ext uri="{BB962C8B-B14F-4D97-AF65-F5344CB8AC3E}">
        <p14:creationId xmlns:p14="http://schemas.microsoft.com/office/powerpoint/2010/main" val="2806819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640FB-93C4-40AF-BA82-9B73C40FB839}"/>
              </a:ext>
            </a:extLst>
          </p:cNvPr>
          <p:cNvSpPr>
            <a:spLocks noGrp="1"/>
          </p:cNvSpPr>
          <p:nvPr>
            <p:ph type="title"/>
          </p:nvPr>
        </p:nvSpPr>
        <p:spPr>
          <a:xfrm>
            <a:off x="624183" y="276225"/>
            <a:ext cx="10291467" cy="844794"/>
          </a:xfrm>
        </p:spPr>
        <p:txBody>
          <a:bodyPr>
            <a:normAutofit fontScale="90000"/>
          </a:bodyPr>
          <a:lstStyle/>
          <a:p>
            <a:r>
              <a:rPr lang="en-US" b="1" dirty="0">
                <a:solidFill>
                  <a:schemeClr val="accent1"/>
                </a:solidFill>
                <a:cs typeface="Calibri Light"/>
              </a:rPr>
              <a:t>Financial Update </a:t>
            </a:r>
            <a:r>
              <a:rPr lang="en-US" sz="2200" i="1" dirty="0">
                <a:solidFill>
                  <a:schemeClr val="accent1"/>
                </a:solidFill>
                <a:cs typeface="Calibri Light"/>
              </a:rPr>
              <a:t>(updated after meeting)</a:t>
            </a:r>
            <a:br>
              <a:rPr lang="en-US" sz="2200" i="1" dirty="0">
                <a:solidFill>
                  <a:schemeClr val="accent1"/>
                </a:solidFill>
                <a:cs typeface="Calibri Light"/>
              </a:rPr>
            </a:br>
            <a:r>
              <a:rPr lang="en-US" b="1" dirty="0">
                <a:solidFill>
                  <a:schemeClr val="accent1"/>
                </a:solidFill>
                <a:cs typeface="Calibri Light"/>
              </a:rPr>
              <a:t>	</a:t>
            </a:r>
            <a:r>
              <a:rPr lang="en-US" sz="2700" dirty="0"/>
              <a:t>- George Ruyle, John Lacy and Priya Sundareshan</a:t>
            </a:r>
            <a:endParaRPr lang="en-US" sz="2700" b="1" dirty="0">
              <a:solidFill>
                <a:schemeClr val="accent1"/>
              </a:solidFill>
            </a:endParaRPr>
          </a:p>
        </p:txBody>
      </p:sp>
      <p:sp>
        <p:nvSpPr>
          <p:cNvPr id="3" name="Content Placeholder 2">
            <a:extLst>
              <a:ext uri="{FF2B5EF4-FFF2-40B4-BE49-F238E27FC236}">
                <a16:creationId xmlns:a16="http://schemas.microsoft.com/office/drawing/2014/main" id="{0CDDFD8A-AB53-4B76-808A-3DEB61234E9F}"/>
              </a:ext>
            </a:extLst>
          </p:cNvPr>
          <p:cNvSpPr>
            <a:spLocks noGrp="1"/>
          </p:cNvSpPr>
          <p:nvPr>
            <p:ph idx="1"/>
          </p:nvPr>
        </p:nvSpPr>
        <p:spPr>
          <a:xfrm>
            <a:off x="240325" y="1504950"/>
            <a:ext cx="4391550" cy="3957699"/>
          </a:xfrm>
        </p:spPr>
        <p:txBody>
          <a:bodyPr vert="horz" lIns="91440" tIns="45720" rIns="91440" bIns="45720" rtlCol="0" anchor="t">
            <a:normAutofit/>
          </a:bodyPr>
          <a:lstStyle/>
          <a:p>
            <a:pPr marL="0" indent="0">
              <a:buNone/>
            </a:pPr>
            <a:r>
              <a:rPr lang="en-US" sz="2400" b="1" u="sng" dirty="0">
                <a:solidFill>
                  <a:srgbClr val="2F5597"/>
                </a:solidFill>
                <a:latin typeface="+mj-lt"/>
                <a:ea typeface="+mn-lt"/>
                <a:cs typeface="+mn-lt"/>
              </a:rPr>
              <a:t>Financial Status – FY22</a:t>
            </a:r>
            <a:r>
              <a:rPr lang="en-US" sz="2400" u="sng" dirty="0">
                <a:solidFill>
                  <a:srgbClr val="2F5597"/>
                </a:solidFill>
                <a:latin typeface="+mj-lt"/>
                <a:ea typeface="+mn-lt"/>
                <a:cs typeface="+mn-lt"/>
              </a:rPr>
              <a:t> </a:t>
            </a:r>
          </a:p>
          <a:p>
            <a:pPr marL="0" indent="0">
              <a:buNone/>
            </a:pPr>
            <a:endParaRPr lang="en-US" sz="2400" u="sng" dirty="0">
              <a:solidFill>
                <a:srgbClr val="2F5597"/>
              </a:solidFill>
              <a:highlight>
                <a:srgbClr val="FFFF00"/>
              </a:highlight>
              <a:latin typeface="+mj-lt"/>
            </a:endParaRPr>
          </a:p>
          <a:p>
            <a:pPr lvl="1"/>
            <a:r>
              <a:rPr lang="en-US" dirty="0"/>
              <a:t>Stream adjudication funding</a:t>
            </a:r>
          </a:p>
          <a:p>
            <a:pPr lvl="2"/>
            <a:r>
              <a:rPr lang="en-US" dirty="0"/>
              <a:t>SB1825 authorized clinic representation of claimants</a:t>
            </a:r>
          </a:p>
          <a:p>
            <a:pPr lvl="2"/>
            <a:r>
              <a:rPr lang="en-US" dirty="0"/>
              <a:t>SB1823 provided funding</a:t>
            </a:r>
          </a:p>
          <a:p>
            <a:pPr lvl="1"/>
            <a:r>
              <a:rPr lang="en-US" dirty="0"/>
              <a:t>CARES</a:t>
            </a:r>
          </a:p>
          <a:p>
            <a:pPr lvl="1"/>
            <a:r>
              <a:rPr lang="en-US" dirty="0"/>
              <a:t>Update on campaign</a:t>
            </a:r>
          </a:p>
          <a:p>
            <a:pPr marL="0" indent="0">
              <a:buNone/>
            </a:pPr>
            <a:endParaRPr lang="en-US" sz="2400" b="1" dirty="0">
              <a:highlight>
                <a:srgbClr val="FFFF00"/>
              </a:highlight>
              <a:latin typeface="+mj-lt"/>
              <a:cs typeface="Calibri"/>
            </a:endParaRPr>
          </a:p>
        </p:txBody>
      </p:sp>
      <p:pic>
        <p:nvPicPr>
          <p:cNvPr id="4" name="Picture 3">
            <a:extLst>
              <a:ext uri="{FF2B5EF4-FFF2-40B4-BE49-F238E27FC236}">
                <a16:creationId xmlns:a16="http://schemas.microsoft.com/office/drawing/2014/main" id="{8D925C2D-0EAE-499B-A4ED-3339A5EF8B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sp>
        <p:nvSpPr>
          <p:cNvPr id="5" name="Content Placeholder 2">
            <a:extLst>
              <a:ext uri="{FF2B5EF4-FFF2-40B4-BE49-F238E27FC236}">
                <a16:creationId xmlns:a16="http://schemas.microsoft.com/office/drawing/2014/main" id="{3F0E1B9B-2714-48F4-99DA-751C80E141E8}"/>
              </a:ext>
            </a:extLst>
          </p:cNvPr>
          <p:cNvSpPr txBox="1">
            <a:spLocks/>
          </p:cNvSpPr>
          <p:nvPr/>
        </p:nvSpPr>
        <p:spPr>
          <a:xfrm>
            <a:off x="4777483" y="1359114"/>
            <a:ext cx="7677045" cy="52226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u="sng" dirty="0">
                <a:solidFill>
                  <a:srgbClr val="2F5597"/>
                </a:solidFill>
                <a:latin typeface="+mj-lt"/>
                <a:cs typeface="Calibri"/>
              </a:rPr>
              <a:t>Contributors</a:t>
            </a:r>
          </a:p>
          <a:p>
            <a:r>
              <a:rPr lang="en-US" sz="2400" b="1" dirty="0">
                <a:latin typeface="+mj-lt"/>
                <a:cs typeface="Calibri"/>
              </a:rPr>
              <a:t>Businesses: </a:t>
            </a:r>
            <a:endParaRPr lang="en-US" sz="2400" b="1" dirty="0">
              <a:highlight>
                <a:srgbClr val="FFFF00"/>
              </a:highlight>
              <a:latin typeface="+mj-lt"/>
              <a:cs typeface="Calibri"/>
            </a:endParaRPr>
          </a:p>
          <a:p>
            <a:pPr lvl="1"/>
            <a:r>
              <a:rPr lang="en-US" sz="2000" b="1" dirty="0">
                <a:latin typeface="+mj-lt"/>
                <a:cs typeface="Calibri"/>
              </a:rPr>
              <a:t>Rosemont Copper</a:t>
            </a:r>
          </a:p>
          <a:p>
            <a:pPr lvl="1"/>
            <a:r>
              <a:rPr lang="en-US" sz="2000" b="1" dirty="0">
                <a:latin typeface="+mj-lt"/>
                <a:cs typeface="Calibri"/>
              </a:rPr>
              <a:t>Idaho Forest Group</a:t>
            </a:r>
          </a:p>
          <a:p>
            <a:pPr lvl="1"/>
            <a:r>
              <a:rPr lang="en-US" sz="2000" b="1" dirty="0">
                <a:latin typeface="+mj-lt"/>
                <a:cs typeface="Calibri"/>
              </a:rPr>
              <a:t>Plummer Forest Products</a:t>
            </a:r>
          </a:p>
          <a:p>
            <a:pPr lvl="1"/>
            <a:r>
              <a:rPr lang="en-US" sz="2000" b="1" dirty="0">
                <a:latin typeface="+mj-lt"/>
                <a:cs typeface="Calibri"/>
              </a:rPr>
              <a:t>South Coast Lumber</a:t>
            </a:r>
          </a:p>
          <a:p>
            <a:r>
              <a:rPr lang="en-US" sz="2400" b="1" dirty="0">
                <a:latin typeface="+mj-lt"/>
                <a:cs typeface="Calibri"/>
              </a:rPr>
              <a:t>Individuals:</a:t>
            </a:r>
            <a:endParaRPr lang="en-US" sz="2000" b="1" dirty="0">
              <a:latin typeface="+mj-lt"/>
              <a:cs typeface="Calibri"/>
            </a:endParaRPr>
          </a:p>
          <a:p>
            <a:pPr lvl="1"/>
            <a:r>
              <a:rPr lang="en-US" sz="2000" b="1" dirty="0">
                <a:latin typeface="+mj-lt"/>
                <a:cs typeface="Calibri"/>
              </a:rPr>
              <a:t>Menges Ranches</a:t>
            </a:r>
          </a:p>
          <a:p>
            <a:pPr lvl="1"/>
            <a:r>
              <a:rPr lang="en-US" sz="2000" b="1" dirty="0">
                <a:latin typeface="+mj-lt"/>
                <a:cs typeface="Calibri"/>
              </a:rPr>
              <a:t>Sarah Lawson</a:t>
            </a:r>
          </a:p>
          <a:p>
            <a:pPr lvl="1"/>
            <a:r>
              <a:rPr lang="en-US" sz="2000" b="1" dirty="0">
                <a:latin typeface="+mj-lt"/>
                <a:cs typeface="Calibri"/>
              </a:rPr>
              <a:t>Paco Ollerton, Tierra Verde Farms</a:t>
            </a:r>
          </a:p>
          <a:p>
            <a:pPr lvl="1"/>
            <a:r>
              <a:rPr lang="en-US" sz="2000" b="1" dirty="0">
                <a:latin typeface="+mj-lt"/>
                <a:cs typeface="Calibri"/>
              </a:rPr>
              <a:t>Joe Willis</a:t>
            </a:r>
          </a:p>
          <a:p>
            <a:pPr lvl="1"/>
            <a:r>
              <a:rPr lang="en-US" sz="2000" b="1" dirty="0">
                <a:latin typeface="+mj-lt"/>
                <a:cs typeface="Calibri"/>
              </a:rPr>
              <a:t>Kirk Johansen</a:t>
            </a:r>
          </a:p>
          <a:p>
            <a:pPr marL="0" indent="0">
              <a:buFont typeface="Arial" panose="020B0604020202020204" pitchFamily="34" charset="0"/>
              <a:buNone/>
            </a:pPr>
            <a:r>
              <a:rPr lang="en-US" sz="2400" b="1" dirty="0">
                <a:latin typeface="+mj-lt"/>
                <a:cs typeface="Calibri"/>
              </a:rPr>
              <a:t>Total: $14,500</a:t>
            </a:r>
          </a:p>
          <a:p>
            <a:pPr marL="0" indent="0">
              <a:buFont typeface="Arial" panose="020B0604020202020204" pitchFamily="34" charset="0"/>
              <a:buNone/>
            </a:pPr>
            <a:endParaRPr lang="en-US" sz="2400" b="1" dirty="0">
              <a:highlight>
                <a:srgbClr val="FFFF00"/>
              </a:highlight>
              <a:latin typeface="+mj-lt"/>
              <a:cs typeface="Calibri"/>
            </a:endParaRPr>
          </a:p>
        </p:txBody>
      </p:sp>
      <p:pic>
        <p:nvPicPr>
          <p:cNvPr id="6" name="Picture 6" descr="2021-11-08 13_16_23-Rosemont Copper Mine - Red Hawk at J-6 Ranch — Mozilla Firefox.png">
            <a:extLst>
              <a:ext uri="{FF2B5EF4-FFF2-40B4-BE49-F238E27FC236}">
                <a16:creationId xmlns:a16="http://schemas.microsoft.com/office/drawing/2014/main" id="{61241DF1-C121-483B-86ED-5DDB3E62E02A}"/>
              </a:ext>
            </a:extLst>
          </p:cNvPr>
          <p:cNvPicPr>
            <a:picLocks noChangeAspect="1"/>
          </p:cNvPicPr>
          <p:nvPr/>
        </p:nvPicPr>
        <p:blipFill>
          <a:blip r:embed="rId4"/>
          <a:stretch>
            <a:fillRect/>
          </a:stretch>
        </p:blipFill>
        <p:spPr>
          <a:xfrm>
            <a:off x="8243163" y="2070420"/>
            <a:ext cx="1781452" cy="684794"/>
          </a:xfrm>
          <a:prstGeom prst="rect">
            <a:avLst/>
          </a:prstGeom>
        </p:spPr>
      </p:pic>
      <p:pic>
        <p:nvPicPr>
          <p:cNvPr id="7" name="Picture 7" descr="Idaho Forest Group — Mozilla Firefox.png">
            <a:extLst>
              <a:ext uri="{FF2B5EF4-FFF2-40B4-BE49-F238E27FC236}">
                <a16:creationId xmlns:a16="http://schemas.microsoft.com/office/drawing/2014/main" id="{882AF577-03E9-406F-8EFF-2A3A9E1450C5}"/>
              </a:ext>
            </a:extLst>
          </p:cNvPr>
          <p:cNvPicPr>
            <a:picLocks noChangeAspect="1"/>
          </p:cNvPicPr>
          <p:nvPr/>
        </p:nvPicPr>
        <p:blipFill>
          <a:blip r:embed="rId5"/>
          <a:stretch>
            <a:fillRect/>
          </a:stretch>
        </p:blipFill>
        <p:spPr>
          <a:xfrm>
            <a:off x="10170223" y="2070420"/>
            <a:ext cx="1781452" cy="630302"/>
          </a:xfrm>
          <a:prstGeom prst="rect">
            <a:avLst/>
          </a:prstGeom>
        </p:spPr>
      </p:pic>
      <p:pic>
        <p:nvPicPr>
          <p:cNvPr id="8" name="Picture 8" descr="South Coast Lumber Co — Mozilla Firefox.png">
            <a:extLst>
              <a:ext uri="{FF2B5EF4-FFF2-40B4-BE49-F238E27FC236}">
                <a16:creationId xmlns:a16="http://schemas.microsoft.com/office/drawing/2014/main" id="{336D198C-CD5B-456F-8A5C-CD9400F72356}"/>
              </a:ext>
            </a:extLst>
          </p:cNvPr>
          <p:cNvPicPr>
            <a:picLocks noChangeAspect="1"/>
          </p:cNvPicPr>
          <p:nvPr/>
        </p:nvPicPr>
        <p:blipFill>
          <a:blip r:embed="rId6"/>
          <a:stretch>
            <a:fillRect/>
          </a:stretch>
        </p:blipFill>
        <p:spPr>
          <a:xfrm>
            <a:off x="10170223" y="2938817"/>
            <a:ext cx="1781452" cy="676127"/>
          </a:xfrm>
          <a:prstGeom prst="rect">
            <a:avLst/>
          </a:prstGeom>
        </p:spPr>
      </p:pic>
      <p:pic>
        <p:nvPicPr>
          <p:cNvPr id="10" name="Picture 9" descr="Logo, company name&#10;&#10;Description automatically generated">
            <a:extLst>
              <a:ext uri="{FF2B5EF4-FFF2-40B4-BE49-F238E27FC236}">
                <a16:creationId xmlns:a16="http://schemas.microsoft.com/office/drawing/2014/main" id="{36F1B49B-54A0-44A0-BF96-CA427DFB8E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5967" y="3058218"/>
            <a:ext cx="1781452" cy="437324"/>
          </a:xfrm>
          <a:prstGeom prst="rect">
            <a:avLst/>
          </a:prstGeom>
        </p:spPr>
      </p:pic>
    </p:spTree>
    <p:extLst>
      <p:ext uri="{BB962C8B-B14F-4D97-AF65-F5344CB8AC3E}">
        <p14:creationId xmlns:p14="http://schemas.microsoft.com/office/powerpoint/2010/main" val="2112529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546728" y="766030"/>
            <a:ext cx="11418545" cy="1687195"/>
          </a:xfrm>
        </p:spPr>
        <p:txBody>
          <a:bodyPr>
            <a:normAutofit fontScale="90000"/>
          </a:bodyPr>
          <a:lstStyle/>
          <a:p>
            <a:r>
              <a:rPr lang="en-US" sz="4900" b="1" dirty="0">
                <a:solidFill>
                  <a:schemeClr val="accent1"/>
                </a:solidFill>
              </a:rPr>
              <a:t>Communications update</a:t>
            </a:r>
            <a:br>
              <a:rPr lang="en-US" b="1" dirty="0">
                <a:solidFill>
                  <a:schemeClr val="accent1"/>
                </a:solidFill>
              </a:rPr>
            </a:br>
            <a:r>
              <a:rPr lang="en-US" b="1" dirty="0">
                <a:solidFill>
                  <a:schemeClr val="accent1"/>
                </a:solidFill>
              </a:rPr>
              <a:t>	</a:t>
            </a:r>
            <a:r>
              <a:rPr lang="en-US" sz="2700" dirty="0"/>
              <a:t>- Sheila Merrigan and Anne Gondor</a:t>
            </a:r>
            <a:br>
              <a:rPr lang="en-US" sz="4000" dirty="0"/>
            </a:br>
            <a:r>
              <a:rPr lang="en-US" sz="4000" dirty="0"/>
              <a:t>	</a:t>
            </a:r>
            <a:endParaRPr lang="en-US" sz="2400" dirty="0"/>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431165" y="2187282"/>
            <a:ext cx="6489362" cy="3347275"/>
          </a:xfrm>
        </p:spPr>
        <p:txBody>
          <a:bodyPr vert="horz" lIns="91440" tIns="45720" rIns="91440" bIns="45720" rtlCol="0" anchor="t">
            <a:normAutofit/>
          </a:bodyPr>
          <a:lstStyle/>
          <a:p>
            <a:pPr marL="0" indent="0">
              <a:buNone/>
            </a:pPr>
            <a:r>
              <a:rPr lang="en-US" dirty="0"/>
              <a:t>Current communication outlets</a:t>
            </a:r>
          </a:p>
          <a:p>
            <a:pPr lvl="1"/>
            <a:r>
              <a:rPr lang="en-US" sz="2000" dirty="0"/>
              <a:t>Newsletter</a:t>
            </a:r>
          </a:p>
          <a:p>
            <a:pPr lvl="1"/>
            <a:r>
              <a:rPr lang="en-US" sz="2000" dirty="0"/>
              <a:t>Listserv</a:t>
            </a:r>
          </a:p>
          <a:p>
            <a:pPr lvl="1"/>
            <a:r>
              <a:rPr lang="en-US" sz="2000" dirty="0"/>
              <a:t>Website - </a:t>
            </a:r>
            <a:r>
              <a:rPr lang="en-US" sz="2000" dirty="0">
                <a:hlinkClick r:id="rId4"/>
              </a:rPr>
              <a:t>https://extension.arizona.edu/nrulpc</a:t>
            </a:r>
          </a:p>
          <a:p>
            <a:pPr lvl="1"/>
            <a:r>
              <a:rPr lang="en-US" sz="2000" dirty="0">
                <a:cs typeface="Calibri"/>
              </a:rPr>
              <a:t>Litigation, agency decisions, and other resources</a:t>
            </a:r>
          </a:p>
          <a:p>
            <a:pPr lvl="1"/>
            <a:r>
              <a:rPr lang="en-US" sz="2000" dirty="0">
                <a:cs typeface="Calibri"/>
              </a:rPr>
              <a:t>Blog</a:t>
            </a:r>
          </a:p>
          <a:p>
            <a:pPr lvl="1"/>
            <a:r>
              <a:rPr lang="en-US" sz="2000" dirty="0">
                <a:solidFill>
                  <a:srgbClr val="4472C4"/>
                </a:solidFill>
              </a:rPr>
              <a:t>Regulatory Roundup</a:t>
            </a:r>
            <a:endParaRPr lang="en-US" sz="2000" dirty="0">
              <a:solidFill>
                <a:srgbClr val="4472C4"/>
              </a:solidFill>
              <a:cs typeface="Calibri"/>
            </a:endParaRPr>
          </a:p>
          <a:p>
            <a:pPr marL="0" indent="0">
              <a:buNone/>
            </a:pPr>
            <a:endParaRPr lang="en-US" dirty="0">
              <a:highlight>
                <a:srgbClr val="FFFF00"/>
              </a:highlight>
              <a:cs typeface="Calibri"/>
            </a:endParaRPr>
          </a:p>
        </p:txBody>
      </p:sp>
      <p:pic>
        <p:nvPicPr>
          <p:cNvPr id="5" name="Picture 4">
            <a:extLst>
              <a:ext uri="{FF2B5EF4-FFF2-40B4-BE49-F238E27FC236}">
                <a16:creationId xmlns:a16="http://schemas.microsoft.com/office/drawing/2014/main" id="{1739748B-2F6C-4F78-9084-97F93756E7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pic>
        <p:nvPicPr>
          <p:cNvPr id="7" name="Picture 7">
            <a:extLst>
              <a:ext uri="{FF2B5EF4-FFF2-40B4-BE49-F238E27FC236}">
                <a16:creationId xmlns:a16="http://schemas.microsoft.com/office/drawing/2014/main" id="{622F5844-7A86-489C-9FAD-7430D3652F0F}"/>
              </a:ext>
            </a:extLst>
          </p:cNvPr>
          <p:cNvPicPr>
            <a:picLocks noChangeAspect="1"/>
          </p:cNvPicPr>
          <p:nvPr/>
        </p:nvPicPr>
        <p:blipFill>
          <a:blip r:embed="rId6"/>
          <a:stretch>
            <a:fillRect/>
          </a:stretch>
        </p:blipFill>
        <p:spPr>
          <a:xfrm>
            <a:off x="3876541" y="4021822"/>
            <a:ext cx="3794975" cy="2720948"/>
          </a:xfrm>
          <a:prstGeom prst="rect">
            <a:avLst/>
          </a:prstGeom>
          <a:ln w="12700">
            <a:solidFill>
              <a:srgbClr val="2F5597"/>
            </a:solidFill>
          </a:ln>
        </p:spPr>
      </p:pic>
      <p:pic>
        <p:nvPicPr>
          <p:cNvPr id="8" name="Picture 8">
            <a:extLst>
              <a:ext uri="{FF2B5EF4-FFF2-40B4-BE49-F238E27FC236}">
                <a16:creationId xmlns:a16="http://schemas.microsoft.com/office/drawing/2014/main" id="{19150638-ACEC-4C58-AA83-F9FDE51DBC33}"/>
              </a:ext>
            </a:extLst>
          </p:cNvPr>
          <p:cNvPicPr>
            <a:picLocks noChangeAspect="1"/>
          </p:cNvPicPr>
          <p:nvPr/>
        </p:nvPicPr>
        <p:blipFill>
          <a:blip r:embed="rId7"/>
          <a:stretch>
            <a:fillRect/>
          </a:stretch>
        </p:blipFill>
        <p:spPr>
          <a:xfrm>
            <a:off x="8072906" y="441023"/>
            <a:ext cx="3601791" cy="4827590"/>
          </a:xfrm>
          <a:prstGeom prst="rect">
            <a:avLst/>
          </a:prstGeom>
          <a:ln w="12700">
            <a:solidFill>
              <a:schemeClr val="tx1"/>
            </a:solidFill>
          </a:ln>
        </p:spPr>
      </p:pic>
      <p:sp>
        <p:nvSpPr>
          <p:cNvPr id="9" name="Oval 8">
            <a:extLst>
              <a:ext uri="{FF2B5EF4-FFF2-40B4-BE49-F238E27FC236}">
                <a16:creationId xmlns:a16="http://schemas.microsoft.com/office/drawing/2014/main" id="{D1D1DD17-E165-4081-894A-34F6DEA9498A}"/>
              </a:ext>
            </a:extLst>
          </p:cNvPr>
          <p:cNvSpPr/>
          <p:nvPr/>
        </p:nvSpPr>
        <p:spPr>
          <a:xfrm>
            <a:off x="7763813" y="4023573"/>
            <a:ext cx="3412900" cy="762000"/>
          </a:xfrm>
          <a:prstGeom prst="ellipse">
            <a:avLst/>
          </a:prstGeom>
          <a:noFill/>
          <a:ln w="28575">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283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b="1" dirty="0">
                <a:solidFill>
                  <a:schemeClr val="accent1">
                    <a:lumMod val="75000"/>
                  </a:schemeClr>
                </a:solidFill>
              </a:rPr>
              <a:t>Welcome and Check-in</a:t>
            </a:r>
            <a:br>
              <a:rPr lang="en-US" dirty="0"/>
            </a:br>
            <a:r>
              <a:rPr lang="en-US" dirty="0"/>
              <a:t>	</a:t>
            </a:r>
            <a:r>
              <a:rPr lang="en-US" sz="2400" dirty="0"/>
              <a:t>- Joe Willis and Andy Groseta, Co-chairs, Advisory Board</a:t>
            </a:r>
            <a:endParaRPr lang="en-US" sz="2400" dirty="0">
              <a:cs typeface="Calibri Light"/>
            </a:endParaRPr>
          </a:p>
        </p:txBody>
      </p:sp>
      <p:pic>
        <p:nvPicPr>
          <p:cNvPr id="6" name="Picture 5">
            <a:extLst>
              <a:ext uri="{FF2B5EF4-FFF2-40B4-BE49-F238E27FC236}">
                <a16:creationId xmlns:a16="http://schemas.microsoft.com/office/drawing/2014/main" id="{4DF8FA76-3369-494E-8371-84B41AAD88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spTree>
    <p:extLst>
      <p:ext uri="{BB962C8B-B14F-4D97-AF65-F5344CB8AC3E}">
        <p14:creationId xmlns:p14="http://schemas.microsoft.com/office/powerpoint/2010/main" val="3202823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3000" b="-3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A4E547-B10A-42E6-A0EC-ECCB925FE7A1}"/>
              </a:ext>
            </a:extLst>
          </p:cNvPr>
          <p:cNvSpPr txBox="1"/>
          <p:nvPr/>
        </p:nvSpPr>
        <p:spPr>
          <a:xfrm>
            <a:off x="431754" y="3793521"/>
            <a:ext cx="11713779" cy="2264210"/>
          </a:xfrm>
          <a:prstGeom prst="rect">
            <a:avLst/>
          </a:prstGeom>
          <a:noFill/>
        </p:spPr>
        <p:txBody>
          <a:bodyPr wrap="square" lIns="91440" tIns="45720" rIns="91440" bIns="45720" rtlCol="0" anchor="t">
            <a:spAutoFit/>
          </a:bodyPr>
          <a:lstStyle/>
          <a:p>
            <a:pPr lvl="0" algn="ctr"/>
            <a:r>
              <a:rPr lang="en-US" sz="5400" b="1" dirty="0">
                <a:solidFill>
                  <a:schemeClr val="accent1">
                    <a:lumMod val="75000"/>
                  </a:schemeClr>
                </a:solidFill>
              </a:rPr>
              <a:t>THANK YOU </a:t>
            </a:r>
          </a:p>
          <a:p>
            <a:pPr lvl="0" algn="ctr"/>
            <a:endParaRPr lang="en-US" b="1" dirty="0">
              <a:solidFill>
                <a:schemeClr val="accent1">
                  <a:lumMod val="75000"/>
                </a:schemeClr>
              </a:solidFill>
            </a:endParaRPr>
          </a:p>
          <a:p>
            <a:pPr lvl="0" algn="ctr"/>
            <a:r>
              <a:rPr lang="en-US" sz="3200" b="1" dirty="0">
                <a:solidFill>
                  <a:schemeClr val="accent1">
                    <a:lumMod val="75000"/>
                  </a:schemeClr>
                </a:solidFill>
              </a:rPr>
              <a:t>FOR YOUR COMMITMENT TO THE NRULPC and CLINIC!</a:t>
            </a:r>
          </a:p>
          <a:p>
            <a:pPr algn="ctr">
              <a:lnSpc>
                <a:spcPct val="90000"/>
              </a:lnSpc>
              <a:spcBef>
                <a:spcPts val="1000"/>
              </a:spcBef>
            </a:pPr>
            <a:r>
              <a:rPr lang="en-US" sz="3200" b="1" dirty="0">
                <a:ea typeface="+mn-lt"/>
                <a:cs typeface="+mn-lt"/>
              </a:rPr>
              <a:t>Next Meeting – Spring 2022</a:t>
            </a:r>
            <a:endParaRPr lang="en-US" sz="3200" b="1" dirty="0">
              <a:solidFill>
                <a:schemeClr val="accent1">
                  <a:lumMod val="75000"/>
                </a:schemeClr>
              </a:solidFill>
              <a:cs typeface="Calibri"/>
            </a:endParaRPr>
          </a:p>
        </p:txBody>
      </p:sp>
      <p:sp>
        <p:nvSpPr>
          <p:cNvPr id="3" name="TextBox 2">
            <a:extLst>
              <a:ext uri="{FF2B5EF4-FFF2-40B4-BE49-F238E27FC236}">
                <a16:creationId xmlns:a16="http://schemas.microsoft.com/office/drawing/2014/main" id="{1C0BE174-5DD7-433E-85BA-90027C54CC1E}"/>
              </a:ext>
            </a:extLst>
          </p:cNvPr>
          <p:cNvSpPr txBox="1"/>
          <p:nvPr/>
        </p:nvSpPr>
        <p:spPr>
          <a:xfrm>
            <a:off x="5081483" y="1164067"/>
            <a:ext cx="2029034" cy="707886"/>
          </a:xfrm>
          <a:prstGeom prst="rect">
            <a:avLst/>
          </a:prstGeom>
          <a:noFill/>
        </p:spPr>
        <p:txBody>
          <a:bodyPr wrap="square" rtlCol="0">
            <a:spAutoFit/>
          </a:bodyPr>
          <a:lstStyle/>
          <a:p>
            <a:pPr algn="ctr"/>
            <a:r>
              <a:rPr lang="en-US" sz="4000" dirty="0"/>
              <a:t>Adjourn</a:t>
            </a:r>
          </a:p>
        </p:txBody>
      </p:sp>
      <p:pic>
        <p:nvPicPr>
          <p:cNvPr id="6" name="Picture 5">
            <a:extLst>
              <a:ext uri="{FF2B5EF4-FFF2-40B4-BE49-F238E27FC236}">
                <a16:creationId xmlns:a16="http://schemas.microsoft.com/office/drawing/2014/main" id="{30652253-350D-4A36-914D-92CB817FF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spTree>
    <p:extLst>
      <p:ext uri="{BB962C8B-B14F-4D97-AF65-F5344CB8AC3E}">
        <p14:creationId xmlns:p14="http://schemas.microsoft.com/office/powerpoint/2010/main" val="931115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b="1" dirty="0">
                <a:solidFill>
                  <a:schemeClr val="accent1">
                    <a:lumMod val="75000"/>
                  </a:schemeClr>
                </a:solidFill>
              </a:rPr>
              <a:t>Review Agenda</a:t>
            </a:r>
            <a:br>
              <a:rPr lang="en-US" dirty="0"/>
            </a:br>
            <a:r>
              <a:rPr lang="en-US" dirty="0"/>
              <a:t>	</a:t>
            </a:r>
            <a:r>
              <a:rPr lang="en-US" sz="2400" dirty="0"/>
              <a:t>- George Ruyle and John Lacy, Co-directors</a:t>
            </a:r>
            <a:endParaRPr lang="en-US" sz="2400" dirty="0">
              <a:cs typeface="Calibri Light"/>
            </a:endParaRPr>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1450008" y="1618607"/>
            <a:ext cx="9291984" cy="5131289"/>
          </a:xfrm>
        </p:spPr>
        <p:txBody>
          <a:bodyPr vert="horz" lIns="91440" tIns="45720" rIns="91440" bIns="45720" rtlCol="0" anchor="t">
            <a:normAutofit fontScale="70000" lnSpcReduction="20000"/>
          </a:bodyPr>
          <a:lstStyle/>
          <a:p>
            <a:pPr marL="0" lvl="0" indent="0" algn="ctr">
              <a:buNone/>
            </a:pPr>
            <a:br>
              <a:rPr lang="en-US" sz="3000" i="1" dirty="0"/>
            </a:br>
            <a:r>
              <a:rPr lang="en-US" sz="4000" b="1" i="1" dirty="0"/>
              <a:t>Agenda </a:t>
            </a:r>
          </a:p>
          <a:p>
            <a:pPr marL="0" indent="0" algn="ctr">
              <a:buNone/>
            </a:pPr>
            <a:endParaRPr lang="en-US" sz="1700" dirty="0">
              <a:solidFill>
                <a:srgbClr val="2F5597"/>
              </a:solidFill>
            </a:endParaRPr>
          </a:p>
          <a:p>
            <a:pPr algn="ctr"/>
            <a:r>
              <a:rPr lang="en-US" dirty="0"/>
              <a:t>Highlights of NRULPC Progress </a:t>
            </a:r>
          </a:p>
          <a:p>
            <a:pPr algn="ctr"/>
            <a:r>
              <a:rPr lang="en-US" dirty="0">
                <a:solidFill>
                  <a:srgbClr val="2F5597"/>
                </a:solidFill>
                <a:cs typeface="Calibri"/>
              </a:rPr>
              <a:t>Panel Discussion</a:t>
            </a:r>
          </a:p>
          <a:p>
            <a:pPr algn="ctr"/>
            <a:r>
              <a:rPr lang="en-US" dirty="0"/>
              <a:t>Clinic Program Review </a:t>
            </a:r>
          </a:p>
          <a:p>
            <a:pPr algn="ctr"/>
            <a:r>
              <a:rPr lang="en-US" dirty="0">
                <a:solidFill>
                  <a:srgbClr val="2F5597"/>
                </a:solidFill>
                <a:cs typeface="Calibri"/>
              </a:rPr>
              <a:t>Student Introductions</a:t>
            </a:r>
          </a:p>
          <a:p>
            <a:pPr algn="ctr"/>
            <a:r>
              <a:rPr lang="en-US" dirty="0">
                <a:cs typeface="Calibri"/>
              </a:rPr>
              <a:t>Student Projects Overview</a:t>
            </a:r>
          </a:p>
          <a:p>
            <a:pPr algn="ctr"/>
            <a:r>
              <a:rPr lang="en-US" dirty="0">
                <a:solidFill>
                  <a:srgbClr val="2F5597"/>
                </a:solidFill>
                <a:cs typeface="Calibri"/>
              </a:rPr>
              <a:t>Undergraduate Class Update</a:t>
            </a:r>
            <a:endParaRPr lang="en-US" dirty="0">
              <a:solidFill>
                <a:srgbClr val="2F5597"/>
              </a:solidFill>
            </a:endParaRPr>
          </a:p>
          <a:p>
            <a:pPr algn="ctr"/>
            <a:r>
              <a:rPr lang="en-US" dirty="0">
                <a:cs typeface="Calibri"/>
              </a:rPr>
              <a:t>AB Members Introductions</a:t>
            </a:r>
            <a:endParaRPr lang="en-US" dirty="0"/>
          </a:p>
          <a:p>
            <a:pPr algn="ctr"/>
            <a:r>
              <a:rPr lang="en-US" dirty="0">
                <a:solidFill>
                  <a:srgbClr val="2F5597"/>
                </a:solidFill>
              </a:rPr>
              <a:t>Campaign Update </a:t>
            </a:r>
            <a:endParaRPr lang="en-US" dirty="0">
              <a:solidFill>
                <a:srgbClr val="2F5597"/>
              </a:solidFill>
              <a:cs typeface="Calibri" panose="020F0502020204030204"/>
            </a:endParaRPr>
          </a:p>
          <a:p>
            <a:pPr algn="ctr"/>
            <a:r>
              <a:rPr lang="en-US" dirty="0"/>
              <a:t>Communications Update </a:t>
            </a:r>
            <a:endParaRPr lang="en-US" dirty="0">
              <a:cs typeface="Calibri" panose="020F0502020204030204"/>
            </a:endParaRPr>
          </a:p>
          <a:p>
            <a:pPr algn="ctr"/>
            <a:r>
              <a:rPr lang="en-US" dirty="0">
                <a:solidFill>
                  <a:srgbClr val="2F5597"/>
                </a:solidFill>
                <a:cs typeface="Calibri" panose="020F0502020204030204"/>
              </a:rPr>
              <a:t>Regulatory Roundup</a:t>
            </a:r>
            <a:endParaRPr lang="en-US" dirty="0">
              <a:solidFill>
                <a:srgbClr val="2F5597"/>
              </a:solidFill>
            </a:endParaRPr>
          </a:p>
          <a:p>
            <a:pPr algn="ctr"/>
            <a:r>
              <a:rPr lang="en-US" dirty="0"/>
              <a:t>Thank You’s and Adjourn </a:t>
            </a:r>
          </a:p>
          <a:p>
            <a:pPr algn="ctr"/>
            <a:r>
              <a:rPr lang="en-US" b="1" dirty="0">
                <a:solidFill>
                  <a:srgbClr val="2F5597"/>
                </a:solidFill>
                <a:cs typeface="Calibri" panose="020F0502020204030204"/>
              </a:rPr>
              <a:t>Next Meeting – Spring 2022  </a:t>
            </a:r>
          </a:p>
          <a:p>
            <a:pPr marL="0" indent="0">
              <a:buNone/>
            </a:pPr>
            <a:endParaRPr lang="en-US" sz="3000" i="1" dirty="0">
              <a:cs typeface="Calibri" panose="020F0502020204030204"/>
            </a:endParaRPr>
          </a:p>
        </p:txBody>
      </p:sp>
      <p:pic>
        <p:nvPicPr>
          <p:cNvPr id="6" name="Picture 5">
            <a:extLst>
              <a:ext uri="{FF2B5EF4-FFF2-40B4-BE49-F238E27FC236}">
                <a16:creationId xmlns:a16="http://schemas.microsoft.com/office/drawing/2014/main" id="{4DF8FA76-3369-494E-8371-84B41AAD88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spTree>
    <p:extLst>
      <p:ext uri="{BB962C8B-B14F-4D97-AF65-F5344CB8AC3E}">
        <p14:creationId xmlns:p14="http://schemas.microsoft.com/office/powerpoint/2010/main" val="1963806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sz="4000" b="1" dirty="0">
                <a:solidFill>
                  <a:schemeClr val="accent1">
                    <a:lumMod val="75000"/>
                  </a:schemeClr>
                </a:solidFill>
              </a:rPr>
              <a:t>NRULPC Progress Highlights</a:t>
            </a:r>
            <a:br>
              <a:rPr lang="en-US" sz="4000" dirty="0"/>
            </a:br>
            <a:r>
              <a:rPr lang="en-US" sz="4000" dirty="0"/>
              <a:t>	</a:t>
            </a:r>
            <a:r>
              <a:rPr lang="en-US" sz="2400" b="1" dirty="0"/>
              <a:t>- </a:t>
            </a:r>
            <a:r>
              <a:rPr lang="en-US" sz="2400" dirty="0"/>
              <a:t>George Ruyle and John Lacy, Co-Directors</a:t>
            </a:r>
          </a:p>
        </p:txBody>
      </p:sp>
      <p:sp>
        <p:nvSpPr>
          <p:cNvPr id="10" name="Content Placeholder 9">
            <a:extLst>
              <a:ext uri="{FF2B5EF4-FFF2-40B4-BE49-F238E27FC236}">
                <a16:creationId xmlns:a16="http://schemas.microsoft.com/office/drawing/2014/main" id="{A9530C5C-569B-4595-B151-FC7F9E609DFF}"/>
              </a:ext>
            </a:extLst>
          </p:cNvPr>
          <p:cNvSpPr>
            <a:spLocks noGrp="1"/>
          </p:cNvSpPr>
          <p:nvPr>
            <p:ph idx="1"/>
          </p:nvPr>
        </p:nvSpPr>
        <p:spPr>
          <a:xfrm>
            <a:off x="572864" y="1719442"/>
            <a:ext cx="11263221" cy="4322584"/>
          </a:xfrm>
        </p:spPr>
        <p:txBody>
          <a:bodyPr vert="horz" lIns="91440" tIns="45720" rIns="91440" bIns="45720" rtlCol="0" anchor="t">
            <a:normAutofit/>
          </a:bodyPr>
          <a:lstStyle/>
          <a:p>
            <a:pPr marL="0" indent="0">
              <a:buNone/>
            </a:pPr>
            <a:r>
              <a:rPr lang="en-US" dirty="0"/>
              <a:t>The Center's overall mission is to help landowners, farmers, ranchers &amp; small miners in Arizona navigate the legal and regulatory hurdles in using the land.</a:t>
            </a:r>
            <a:endParaRPr lang="en-US" dirty="0">
              <a:cs typeface="Calibri"/>
            </a:endParaRPr>
          </a:p>
        </p:txBody>
      </p:sp>
      <p:pic>
        <p:nvPicPr>
          <p:cNvPr id="6" name="Picture 5">
            <a:extLst>
              <a:ext uri="{FF2B5EF4-FFF2-40B4-BE49-F238E27FC236}">
                <a16:creationId xmlns:a16="http://schemas.microsoft.com/office/drawing/2014/main" id="{7A06C45E-A4BD-4860-88D8-A6649D4CF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pic>
        <p:nvPicPr>
          <p:cNvPr id="4" name="Picture 3" descr="A picture containing outdoor, mountain, tree, sky&#10;&#10;Description automatically generated">
            <a:extLst>
              <a:ext uri="{FF2B5EF4-FFF2-40B4-BE49-F238E27FC236}">
                <a16:creationId xmlns:a16="http://schemas.microsoft.com/office/drawing/2014/main" id="{6AD1FAFA-FE0C-492C-9182-45E3B1916E2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60816" y="2807494"/>
            <a:ext cx="6428660" cy="3826452"/>
          </a:xfrm>
          <a:prstGeom prst="rect">
            <a:avLst/>
          </a:prstGeom>
        </p:spPr>
      </p:pic>
    </p:spTree>
    <p:extLst>
      <p:ext uri="{BB962C8B-B14F-4D97-AF65-F5344CB8AC3E}">
        <p14:creationId xmlns:p14="http://schemas.microsoft.com/office/powerpoint/2010/main" val="2231552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3000" b="-3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838200" y="275478"/>
            <a:ext cx="10887634" cy="1325563"/>
          </a:xfrm>
          <a:noFill/>
        </p:spPr>
        <p:txBody>
          <a:bodyPr>
            <a:normAutofit/>
          </a:bodyPr>
          <a:lstStyle/>
          <a:p>
            <a:r>
              <a:rPr lang="en-US" sz="4000" b="1" dirty="0">
                <a:solidFill>
                  <a:schemeClr val="accent1">
                    <a:lumMod val="75000"/>
                  </a:schemeClr>
                </a:solidFill>
              </a:rPr>
              <a:t>Benefiting the Natural Resource Community by:</a:t>
            </a:r>
            <a:endParaRPr lang="en-US" sz="4000" b="1" dirty="0">
              <a:solidFill>
                <a:schemeClr val="accent1">
                  <a:lumMod val="75000"/>
                </a:schemeClr>
              </a:solidFill>
              <a:cs typeface="Calibri Light"/>
            </a:endParaRPr>
          </a:p>
        </p:txBody>
      </p:sp>
      <p:sp>
        <p:nvSpPr>
          <p:cNvPr id="8" name="Content Placeholder 7"/>
          <p:cNvSpPr>
            <a:spLocks noGrp="1"/>
          </p:cNvSpPr>
          <p:nvPr>
            <p:ph idx="1"/>
          </p:nvPr>
        </p:nvSpPr>
        <p:spPr/>
        <p:txBody>
          <a:bodyPr vert="horz" lIns="91440" tIns="45720" rIns="91440" bIns="45720" rtlCol="0" anchor="t">
            <a:normAutofit/>
          </a:bodyPr>
          <a:lstStyle/>
          <a:p>
            <a:r>
              <a:rPr lang="en-US" dirty="0"/>
              <a:t>Exposing students to complex natural resource law and policy matters through the NRUM Clinic – Examples of “learning by doing”</a:t>
            </a:r>
          </a:p>
          <a:p>
            <a:r>
              <a:rPr lang="en-US" dirty="0">
                <a:solidFill>
                  <a:schemeClr val="accent1">
                    <a:lumMod val="75000"/>
                  </a:schemeClr>
                </a:solidFill>
              </a:rPr>
              <a:t>Increasing the law and policy analysis capacity of Cooperative Extension to serve natural resource users</a:t>
            </a:r>
            <a:endParaRPr lang="en-US" dirty="0">
              <a:solidFill>
                <a:schemeClr val="accent1">
                  <a:lumMod val="75000"/>
                </a:schemeClr>
              </a:solidFill>
              <a:cs typeface="Calibri"/>
            </a:endParaRPr>
          </a:p>
          <a:p>
            <a:r>
              <a:rPr lang="en-US" dirty="0"/>
              <a:t>Building partnerships amongst natural resource users and the larger community</a:t>
            </a:r>
          </a:p>
          <a:p>
            <a:r>
              <a:rPr lang="en-US" dirty="0">
                <a:solidFill>
                  <a:schemeClr val="accent1">
                    <a:lumMod val="75000"/>
                  </a:schemeClr>
                </a:solidFill>
              </a:rPr>
              <a:t>Offering a public interest Natural Resources Use and Management Clinic to serve stakeholders and engage students</a:t>
            </a:r>
          </a:p>
          <a:p>
            <a:r>
              <a:rPr lang="en-US" dirty="0"/>
              <a:t>Helping stakeholders in Arizona and the West solve their legal hurdles</a:t>
            </a:r>
          </a:p>
        </p:txBody>
      </p:sp>
      <p:pic>
        <p:nvPicPr>
          <p:cNvPr id="4" name="Picture 3">
            <a:extLst>
              <a:ext uri="{FF2B5EF4-FFF2-40B4-BE49-F238E27FC236}">
                <a16:creationId xmlns:a16="http://schemas.microsoft.com/office/drawing/2014/main" id="{A33AA1CD-C7F8-40E3-949C-66078A14BF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spTree>
    <p:extLst>
      <p:ext uri="{BB962C8B-B14F-4D97-AF65-F5344CB8AC3E}">
        <p14:creationId xmlns:p14="http://schemas.microsoft.com/office/powerpoint/2010/main" val="255441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2656" y="-50523"/>
            <a:ext cx="7633854" cy="1325563"/>
          </a:xfrm>
        </p:spPr>
        <p:txBody>
          <a:bodyPr>
            <a:normAutofit/>
          </a:bodyPr>
          <a:lstStyle/>
          <a:p>
            <a:r>
              <a:rPr lang="en-US" sz="4000" b="1" dirty="0">
                <a:solidFill>
                  <a:schemeClr val="accent1">
                    <a:lumMod val="75000"/>
                  </a:schemeClr>
                </a:solidFill>
              </a:rPr>
              <a:t>Recent Center Projects</a:t>
            </a:r>
            <a:br>
              <a:rPr lang="en-US" sz="3200" b="1" dirty="0">
                <a:solidFill>
                  <a:schemeClr val="accent1">
                    <a:lumMod val="75000"/>
                  </a:schemeClr>
                </a:solidFill>
              </a:rPr>
            </a:br>
            <a:r>
              <a:rPr lang="en-US" sz="3200" b="1" dirty="0">
                <a:solidFill>
                  <a:schemeClr val="accent1">
                    <a:lumMod val="75000"/>
                  </a:schemeClr>
                </a:solidFill>
              </a:rPr>
              <a:t>	</a:t>
            </a:r>
            <a:r>
              <a:rPr lang="en-US" sz="2400" dirty="0"/>
              <a:t> - Jeff Eisenberg, Consultant </a:t>
            </a:r>
            <a:endParaRPr lang="en-US" sz="2400" dirty="0">
              <a:solidFill>
                <a:schemeClr val="accent1">
                  <a:lumMod val="75000"/>
                </a:schemeClr>
              </a:solidFill>
              <a:cs typeface="Calibri Light"/>
            </a:endParaRPr>
          </a:p>
        </p:txBody>
      </p:sp>
      <p:sp>
        <p:nvSpPr>
          <p:cNvPr id="3" name="Content Placeholder 2"/>
          <p:cNvSpPr>
            <a:spLocks noGrp="1"/>
          </p:cNvSpPr>
          <p:nvPr>
            <p:ph idx="1"/>
          </p:nvPr>
        </p:nvSpPr>
        <p:spPr>
          <a:xfrm>
            <a:off x="700533" y="1275040"/>
            <a:ext cx="11264741" cy="5564972"/>
          </a:xfrm>
        </p:spPr>
        <p:txBody>
          <a:bodyPr vert="horz" lIns="91440" tIns="45720" rIns="91440" bIns="45720" rtlCol="0" anchor="t">
            <a:normAutofit/>
          </a:bodyPr>
          <a:lstStyle/>
          <a:p>
            <a:r>
              <a:rPr lang="en-US" sz="2800" dirty="0">
                <a:ea typeface="+mn-lt"/>
                <a:cs typeface="+mn-lt"/>
              </a:rPr>
              <a:t>Consultation regarding drought-influenced stocking rates </a:t>
            </a:r>
            <a:endParaRPr lang="en-US" sz="2800" dirty="0">
              <a:cs typeface="Calibri"/>
            </a:endParaRPr>
          </a:p>
          <a:p>
            <a:r>
              <a:rPr lang="en-US" sz="2800" dirty="0">
                <a:solidFill>
                  <a:srgbClr val="2F5597"/>
                </a:solidFill>
                <a:ea typeface="+mn-lt"/>
                <a:cs typeface="+mn-lt"/>
              </a:rPr>
              <a:t>Submitted comments  on U.S. Army Corps of Engineers (USACE) and the Environmental Protection Agency (EPA) pre-proposal Request for Recommendations concerning a new rule governing WOTUS</a:t>
            </a:r>
            <a:endParaRPr lang="en-US" sz="2800" dirty="0">
              <a:solidFill>
                <a:srgbClr val="2F5597"/>
              </a:solidFill>
              <a:cs typeface="Calibri"/>
            </a:endParaRPr>
          </a:p>
          <a:p>
            <a:r>
              <a:rPr lang="en-US" sz="2800" dirty="0">
                <a:ea typeface="+mn-lt"/>
                <a:cs typeface="+mn-lt"/>
              </a:rPr>
              <a:t>Assisted the San Carlos Irrigation and Drainage District (SCIDD) work through the federal process for repairing its dam and funding improvement of its canals   </a:t>
            </a:r>
          </a:p>
          <a:p>
            <a:r>
              <a:rPr lang="en-US" sz="2800" dirty="0">
                <a:solidFill>
                  <a:srgbClr val="2F5597"/>
                </a:solidFill>
                <a:ea typeface="+mn-lt"/>
                <a:cs typeface="+mn-lt"/>
              </a:rPr>
              <a:t>Assisted FS grazing permittees with questions on Annual Operating Instructions (AOI) procedures </a:t>
            </a:r>
            <a:endParaRPr lang="en-US" sz="2800" dirty="0">
              <a:solidFill>
                <a:srgbClr val="2F5597"/>
              </a:solidFill>
              <a:cs typeface="Calibri"/>
            </a:endParaRPr>
          </a:p>
          <a:p>
            <a:r>
              <a:rPr lang="en-US" sz="2800" dirty="0">
                <a:ea typeface="+mn-lt"/>
                <a:cs typeface="+mn-lt"/>
              </a:rPr>
              <a:t>Assisted AZ stakeholders obtain federal funding in response to destruction from Telegraph Fire </a:t>
            </a:r>
          </a:p>
          <a:p>
            <a:r>
              <a:rPr lang="en-US" sz="2800" dirty="0">
                <a:solidFill>
                  <a:srgbClr val="2F5597"/>
                </a:solidFill>
                <a:ea typeface="+mn-lt"/>
                <a:cs typeface="+mn-lt"/>
              </a:rPr>
              <a:t>Potential rancher liability for personal injury on state lease land</a:t>
            </a:r>
          </a:p>
          <a:p>
            <a:endParaRPr lang="en-US" dirty="0">
              <a:solidFill>
                <a:schemeClr val="accent1">
                  <a:lumMod val="75000"/>
                </a:schemeClr>
              </a:solidFill>
              <a:cs typeface="Calibri"/>
            </a:endParaRPr>
          </a:p>
        </p:txBody>
      </p:sp>
      <p:pic>
        <p:nvPicPr>
          <p:cNvPr id="5" name="Picture 4">
            <a:extLst>
              <a:ext uri="{FF2B5EF4-FFF2-40B4-BE49-F238E27FC236}">
                <a16:creationId xmlns:a16="http://schemas.microsoft.com/office/drawing/2014/main" id="{71BF835D-D84A-4DD6-BEBF-9E7F7210DE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spTree>
    <p:extLst>
      <p:ext uri="{BB962C8B-B14F-4D97-AF65-F5344CB8AC3E}">
        <p14:creationId xmlns:p14="http://schemas.microsoft.com/office/powerpoint/2010/main" val="1841927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a:xfrm>
            <a:off x="838200" y="365125"/>
            <a:ext cx="10515600" cy="1069537"/>
          </a:xfrm>
        </p:spPr>
        <p:txBody>
          <a:bodyPr>
            <a:normAutofit/>
          </a:bodyPr>
          <a:lstStyle/>
          <a:p>
            <a:r>
              <a:rPr lang="en-US" sz="4000" b="1" dirty="0">
                <a:solidFill>
                  <a:schemeClr val="accent1">
                    <a:lumMod val="75000"/>
                  </a:schemeClr>
                </a:solidFill>
              </a:rPr>
              <a:t>Online Training Programs</a:t>
            </a:r>
            <a:endParaRPr lang="en-US" sz="4000" dirty="0">
              <a:solidFill>
                <a:schemeClr val="accent1">
                  <a:lumMod val="75000"/>
                </a:schemeClr>
              </a:solidFill>
            </a:endParaRPr>
          </a:p>
        </p:txBody>
      </p:sp>
      <p:sp>
        <p:nvSpPr>
          <p:cNvPr id="10" name="Content Placeholder 9">
            <a:extLst>
              <a:ext uri="{FF2B5EF4-FFF2-40B4-BE49-F238E27FC236}">
                <a16:creationId xmlns:a16="http://schemas.microsoft.com/office/drawing/2014/main" id="{A9530C5C-569B-4595-B151-FC7F9E609DFF}"/>
              </a:ext>
            </a:extLst>
          </p:cNvPr>
          <p:cNvSpPr>
            <a:spLocks noGrp="1"/>
          </p:cNvSpPr>
          <p:nvPr>
            <p:ph idx="1"/>
          </p:nvPr>
        </p:nvSpPr>
        <p:spPr>
          <a:xfrm>
            <a:off x="410689" y="1510385"/>
            <a:ext cx="6417623" cy="5529031"/>
          </a:xfrm>
        </p:spPr>
        <p:txBody>
          <a:bodyPr vert="horz" lIns="91440" tIns="45720" rIns="91440" bIns="45720" rtlCol="0" anchor="t">
            <a:normAutofit fontScale="92500" lnSpcReduction="10000"/>
          </a:bodyPr>
          <a:lstStyle/>
          <a:p>
            <a:r>
              <a:rPr lang="en-US" dirty="0"/>
              <a:t>Course on Developing Public Lands Under the National Environmental Policy Act</a:t>
            </a:r>
            <a:endParaRPr lang="en-US" dirty="0">
              <a:cs typeface="Calibri"/>
            </a:endParaRPr>
          </a:p>
          <a:p>
            <a:r>
              <a:rPr lang="en-US" dirty="0">
                <a:solidFill>
                  <a:schemeClr val="accent1">
                    <a:lumMod val="75000"/>
                  </a:schemeClr>
                </a:solidFill>
              </a:rPr>
              <a:t>Course on Public Land Use</a:t>
            </a:r>
            <a:endParaRPr lang="en-US" dirty="0">
              <a:solidFill>
                <a:schemeClr val="accent1">
                  <a:lumMod val="75000"/>
                </a:schemeClr>
              </a:solidFill>
              <a:cs typeface="Calibri"/>
            </a:endParaRPr>
          </a:p>
          <a:p>
            <a:pPr lvl="1"/>
            <a:r>
              <a:rPr lang="en-US" dirty="0">
                <a:solidFill>
                  <a:schemeClr val="accent1">
                    <a:lumMod val="75000"/>
                  </a:schemeClr>
                </a:solidFill>
              </a:rPr>
              <a:t>Available to students in the Clinic, students in CALS and as executive training</a:t>
            </a:r>
            <a:endParaRPr lang="en-US" dirty="0">
              <a:solidFill>
                <a:schemeClr val="accent1">
                  <a:lumMod val="75000"/>
                </a:schemeClr>
              </a:solidFill>
              <a:cs typeface="Calibri"/>
            </a:endParaRPr>
          </a:p>
          <a:p>
            <a:r>
              <a:rPr lang="en-US" dirty="0"/>
              <a:t>Video postings of lectures and interviews on current topics</a:t>
            </a:r>
          </a:p>
          <a:p>
            <a:pPr lvl="1"/>
            <a:r>
              <a:rPr lang="en-US" dirty="0"/>
              <a:t>Colorado River conservation </a:t>
            </a:r>
          </a:p>
          <a:p>
            <a:pPr lvl="1"/>
            <a:r>
              <a:rPr lang="en-US" dirty="0"/>
              <a:t>Waters of the United States</a:t>
            </a:r>
          </a:p>
          <a:p>
            <a:r>
              <a:rPr lang="en-US" dirty="0">
                <a:solidFill>
                  <a:schemeClr val="accent1">
                    <a:lumMod val="75000"/>
                  </a:schemeClr>
                </a:solidFill>
              </a:rPr>
              <a:t>Undergraduate Courses on Natural Resources Issues</a:t>
            </a:r>
          </a:p>
          <a:p>
            <a:pPr lvl="1"/>
            <a:r>
              <a:rPr lang="en-US" dirty="0">
                <a:solidFill>
                  <a:schemeClr val="accent1">
                    <a:lumMod val="75000"/>
                  </a:schemeClr>
                </a:solidFill>
                <a:cs typeface="Calibri"/>
              </a:rPr>
              <a:t>In the planning process</a:t>
            </a:r>
          </a:p>
          <a:p>
            <a:pPr lvl="1"/>
            <a:r>
              <a:rPr lang="en-US" dirty="0">
                <a:solidFill>
                  <a:schemeClr val="accent1">
                    <a:lumMod val="75000"/>
                  </a:schemeClr>
                </a:solidFill>
                <a:cs typeface="Calibri"/>
              </a:rPr>
              <a:t>Part of the collection of interdisciplinary courses prepared for the new School of Mining and Mineral Resources</a:t>
            </a:r>
          </a:p>
        </p:txBody>
      </p:sp>
      <p:pic>
        <p:nvPicPr>
          <p:cNvPr id="5" name="Picture 4">
            <a:extLst>
              <a:ext uri="{FF2B5EF4-FFF2-40B4-BE49-F238E27FC236}">
                <a16:creationId xmlns:a16="http://schemas.microsoft.com/office/drawing/2014/main" id="{FBAE1F71-3E19-4381-A264-8CBF0929F8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pic>
        <p:nvPicPr>
          <p:cNvPr id="3" name="Picture 5" descr="JohnatDesk.jpg">
            <a:extLst>
              <a:ext uri="{FF2B5EF4-FFF2-40B4-BE49-F238E27FC236}">
                <a16:creationId xmlns:a16="http://schemas.microsoft.com/office/drawing/2014/main" id="{000747F9-1244-46D2-A410-FD27E40ECE29}"/>
              </a:ext>
            </a:extLst>
          </p:cNvPr>
          <p:cNvPicPr>
            <a:picLocks noChangeAspect="1"/>
          </p:cNvPicPr>
          <p:nvPr/>
        </p:nvPicPr>
        <p:blipFill>
          <a:blip r:embed="rId4"/>
          <a:stretch>
            <a:fillRect/>
          </a:stretch>
        </p:blipFill>
        <p:spPr>
          <a:xfrm>
            <a:off x="7010400" y="3570909"/>
            <a:ext cx="4035286" cy="3062356"/>
          </a:xfrm>
          <a:prstGeom prst="rect">
            <a:avLst/>
          </a:prstGeom>
        </p:spPr>
      </p:pic>
      <p:pic>
        <p:nvPicPr>
          <p:cNvPr id="6" name="Picture 6" descr="JohninStudio.jpg">
            <a:extLst>
              <a:ext uri="{FF2B5EF4-FFF2-40B4-BE49-F238E27FC236}">
                <a16:creationId xmlns:a16="http://schemas.microsoft.com/office/drawing/2014/main" id="{82C4E9A2-8C32-4EE5-A9CE-706C0D5B2F05}"/>
              </a:ext>
            </a:extLst>
          </p:cNvPr>
          <p:cNvPicPr>
            <a:picLocks noChangeAspect="1"/>
          </p:cNvPicPr>
          <p:nvPr/>
        </p:nvPicPr>
        <p:blipFill>
          <a:blip r:embed="rId5"/>
          <a:stretch>
            <a:fillRect/>
          </a:stretch>
        </p:blipFill>
        <p:spPr>
          <a:xfrm>
            <a:off x="7010400" y="691736"/>
            <a:ext cx="4951894" cy="2746789"/>
          </a:xfrm>
          <a:prstGeom prst="rect">
            <a:avLst/>
          </a:prstGeom>
        </p:spPr>
      </p:pic>
    </p:spTree>
    <p:extLst>
      <p:ext uri="{BB962C8B-B14F-4D97-AF65-F5344CB8AC3E}">
        <p14:creationId xmlns:p14="http://schemas.microsoft.com/office/powerpoint/2010/main" val="972073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7529" y="217788"/>
            <a:ext cx="10936942" cy="1091468"/>
          </a:xfrm>
        </p:spPr>
        <p:txBody>
          <a:bodyPr>
            <a:normAutofit fontScale="90000"/>
          </a:bodyPr>
          <a:lstStyle/>
          <a:p>
            <a:r>
              <a:rPr lang="en-US" b="1" dirty="0">
                <a:solidFill>
                  <a:schemeClr val="accent1">
                    <a:lumMod val="75000"/>
                  </a:schemeClr>
                </a:solidFill>
                <a:cs typeface="Calibri Light"/>
              </a:rPr>
              <a:t>Panel Discussion</a:t>
            </a:r>
            <a:br>
              <a:rPr lang="en-US" sz="3600" b="1" dirty="0">
                <a:solidFill>
                  <a:schemeClr val="accent1">
                    <a:lumMod val="75000"/>
                  </a:schemeClr>
                </a:solidFill>
              </a:rPr>
            </a:br>
            <a:endParaRPr lang="en-US" sz="3600" b="1" dirty="0">
              <a:solidFill>
                <a:schemeClr val="accent1">
                  <a:lumMod val="75000"/>
                </a:schemeClr>
              </a:solidFill>
            </a:endParaRPr>
          </a:p>
        </p:txBody>
      </p:sp>
      <p:sp>
        <p:nvSpPr>
          <p:cNvPr id="3" name="Content Placeholder 2"/>
          <p:cNvSpPr>
            <a:spLocks noGrp="1"/>
          </p:cNvSpPr>
          <p:nvPr>
            <p:ph idx="1"/>
          </p:nvPr>
        </p:nvSpPr>
        <p:spPr>
          <a:xfrm>
            <a:off x="625853" y="1278256"/>
            <a:ext cx="10660647" cy="4805290"/>
          </a:xfrm>
        </p:spPr>
        <p:txBody>
          <a:bodyPr vert="horz" lIns="91440" tIns="45720" rIns="91440" bIns="45720" rtlCol="0" anchor="t">
            <a:normAutofit lnSpcReduction="10000"/>
          </a:bodyPr>
          <a:lstStyle/>
          <a:p>
            <a:pPr marL="0" indent="0" algn="ctr">
              <a:buNone/>
            </a:pPr>
            <a:r>
              <a:rPr lang="en-US" b="1" i="1" dirty="0">
                <a:solidFill>
                  <a:schemeClr val="accent1">
                    <a:lumMod val="75000"/>
                  </a:schemeClr>
                </a:solidFill>
              </a:rPr>
              <a:t>Perspective on thinning and the use of wood products in Arizona; issues with scaling up</a:t>
            </a:r>
            <a:endParaRPr lang="en-US" b="1" i="1" dirty="0">
              <a:solidFill>
                <a:schemeClr val="accent1">
                  <a:lumMod val="75000"/>
                </a:schemeClr>
              </a:solidFill>
              <a:cs typeface="Calibri"/>
            </a:endParaRPr>
          </a:p>
          <a:p>
            <a:pPr marL="0" indent="0" algn="ctr">
              <a:buNone/>
            </a:pPr>
            <a:endParaRPr lang="en-US" b="1" i="1" dirty="0">
              <a:solidFill>
                <a:schemeClr val="accent1">
                  <a:lumMod val="75000"/>
                </a:schemeClr>
              </a:solidFill>
              <a:cs typeface="Calibri"/>
            </a:endParaRPr>
          </a:p>
          <a:p>
            <a:pPr marL="0" indent="0" algn="ctr">
              <a:buNone/>
            </a:pPr>
            <a:r>
              <a:rPr lang="en-US" sz="2400" b="1"/>
              <a:t>Don Falk </a:t>
            </a:r>
            <a:r>
              <a:rPr lang="en-US" sz="2400" dirty="0"/>
              <a:t>-</a:t>
            </a:r>
            <a:r>
              <a:rPr lang="en-US" sz="2400" b="1" dirty="0"/>
              <a:t> </a:t>
            </a:r>
            <a:r>
              <a:rPr lang="en-US" sz="2400" i="1" dirty="0"/>
              <a:t>Forest</a:t>
            </a:r>
            <a:r>
              <a:rPr lang="en-US" sz="2400" i="1">
                <a:ea typeface="+mn-lt"/>
                <a:cs typeface="+mn-lt"/>
              </a:rPr>
              <a:t> ecology and resilience: how will our forests recover?</a:t>
            </a:r>
          </a:p>
          <a:p>
            <a:pPr marL="0" indent="0" algn="ctr">
              <a:buNone/>
            </a:pPr>
            <a:endParaRPr lang="en-US" sz="2400" b="1" dirty="0">
              <a:ea typeface="+mn-lt"/>
              <a:cs typeface="+mn-lt"/>
            </a:endParaRPr>
          </a:p>
          <a:p>
            <a:pPr marL="0" indent="0" algn="ctr">
              <a:buNone/>
            </a:pPr>
            <a:r>
              <a:rPr lang="en-US" sz="2400" b="1" dirty="0">
                <a:ea typeface="+mn-lt"/>
                <a:cs typeface="+mn-lt"/>
              </a:rPr>
              <a:t>Tom</a:t>
            </a:r>
            <a:r>
              <a:rPr lang="en-US" sz="2400" b="1" dirty="0"/>
              <a:t> Shultz </a:t>
            </a:r>
            <a:r>
              <a:rPr lang="en-US" sz="2400" dirty="0"/>
              <a:t>- </a:t>
            </a:r>
            <a:r>
              <a:rPr lang="en-US" sz="2400" i="1" dirty="0">
                <a:ea typeface="+mn-lt"/>
                <a:cs typeface="+mn-lt"/>
              </a:rPr>
              <a:t>Forest Health in the Intermountain West</a:t>
            </a:r>
            <a:endParaRPr lang="en-US" sz="2400" i="1" dirty="0">
              <a:cs typeface="Calibri"/>
            </a:endParaRPr>
          </a:p>
          <a:p>
            <a:pPr marL="0" indent="0" algn="ctr">
              <a:buNone/>
            </a:pPr>
            <a:endParaRPr lang="en-US" sz="2400" i="1" dirty="0">
              <a:cs typeface="Calibri"/>
            </a:endParaRPr>
          </a:p>
          <a:p>
            <a:pPr marL="0" indent="0" algn="ctr">
              <a:buNone/>
            </a:pPr>
            <a:r>
              <a:rPr lang="en-US" sz="2400" b="1" dirty="0"/>
              <a:t>Doyel Shamley</a:t>
            </a:r>
            <a:r>
              <a:rPr lang="en-US" sz="2400" dirty="0"/>
              <a:t> - </a:t>
            </a:r>
            <a:r>
              <a:rPr lang="en-US" sz="2400" i="1" dirty="0">
                <a:effectLst/>
                <a:ea typeface="Calibri" panose="020F0502020204030204" pitchFamily="34" charset="0"/>
              </a:rPr>
              <a:t>Forest timber sale volumes, acres treated, increasing fuel loads and </a:t>
            </a:r>
            <a:br>
              <a:rPr lang="en-US" sz="2400" i="1" dirty="0">
                <a:effectLst/>
                <a:ea typeface="Calibri" panose="020F0502020204030204" pitchFamily="34" charset="0"/>
              </a:rPr>
            </a:br>
            <a:r>
              <a:rPr lang="en-US" sz="2400" i="1" dirty="0">
                <a:effectLst/>
                <a:ea typeface="Calibri" panose="020F0502020204030204" pitchFamily="34" charset="0"/>
              </a:rPr>
              <a:t>the impacts to our National Forests in AZ</a:t>
            </a:r>
            <a:endParaRPr lang="en-US" sz="2400" i="1" dirty="0"/>
          </a:p>
          <a:p>
            <a:pPr marL="0" indent="0" algn="ctr">
              <a:buNone/>
            </a:pPr>
            <a:endParaRPr lang="en-US" sz="2400" dirty="0">
              <a:cs typeface="Calibri" panose="020F0502020204030204"/>
            </a:endParaRPr>
          </a:p>
          <a:p>
            <a:pPr marL="0" indent="0" algn="ctr">
              <a:buNone/>
            </a:pPr>
            <a:r>
              <a:rPr lang="en-US" sz="2400" b="1" dirty="0">
                <a:cs typeface="Calibri" panose="020F0502020204030204"/>
              </a:rPr>
              <a:t>James Voyles </a:t>
            </a:r>
            <a:r>
              <a:rPr lang="en-US" sz="2400" dirty="0">
                <a:cs typeface="Calibri" panose="020F0502020204030204"/>
              </a:rPr>
              <a:t>- </a:t>
            </a:r>
            <a:r>
              <a:rPr lang="en-US" sz="2400" i="1" dirty="0">
                <a:ea typeface="+mn-lt"/>
                <a:cs typeface="+mn-lt"/>
              </a:rPr>
              <a:t>NEPA, Regulatory Reform, and Active Forest Management</a:t>
            </a:r>
          </a:p>
          <a:p>
            <a:pPr marL="0" indent="0" algn="ctr">
              <a:buNone/>
            </a:pPr>
            <a:endParaRPr lang="en-US" sz="2400" dirty="0">
              <a:cs typeface="Calibri" panose="020F0502020204030204"/>
            </a:endParaRPr>
          </a:p>
        </p:txBody>
      </p:sp>
      <p:pic>
        <p:nvPicPr>
          <p:cNvPr id="5" name="Picture 4">
            <a:extLst>
              <a:ext uri="{FF2B5EF4-FFF2-40B4-BE49-F238E27FC236}">
                <a16:creationId xmlns:a16="http://schemas.microsoft.com/office/drawing/2014/main" id="{71BF835D-D84A-4DD6-BEBF-9E7F7210DE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spTree>
    <p:extLst>
      <p:ext uri="{BB962C8B-B14F-4D97-AF65-F5344CB8AC3E}">
        <p14:creationId xmlns:p14="http://schemas.microsoft.com/office/powerpoint/2010/main" val="470428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8A21-92B3-42A2-9F01-8B2EFE1D112D}"/>
              </a:ext>
            </a:extLst>
          </p:cNvPr>
          <p:cNvSpPr>
            <a:spLocks noGrp="1"/>
          </p:cNvSpPr>
          <p:nvPr>
            <p:ph type="title"/>
          </p:nvPr>
        </p:nvSpPr>
        <p:spPr/>
        <p:txBody>
          <a:bodyPr>
            <a:normAutofit/>
          </a:bodyPr>
          <a:lstStyle/>
          <a:p>
            <a:r>
              <a:rPr lang="en-US" sz="4000" b="1" dirty="0">
                <a:solidFill>
                  <a:schemeClr val="accent1">
                    <a:lumMod val="75000"/>
                  </a:schemeClr>
                </a:solidFill>
              </a:rPr>
              <a:t>Clinic Program Review</a:t>
            </a:r>
            <a:r>
              <a:rPr lang="en-US" sz="4000" dirty="0">
                <a:solidFill>
                  <a:schemeClr val="accent1">
                    <a:lumMod val="75000"/>
                  </a:schemeClr>
                </a:solidFill>
              </a:rPr>
              <a:t> </a:t>
            </a:r>
            <a:br>
              <a:rPr lang="en-US" sz="4000" dirty="0"/>
            </a:br>
            <a:r>
              <a:rPr lang="en-US" sz="4000" dirty="0"/>
              <a:t>	</a:t>
            </a:r>
            <a:r>
              <a:rPr lang="en-US" sz="2400" dirty="0"/>
              <a:t>- Priya Sundareshan, Clinic Director</a:t>
            </a:r>
          </a:p>
        </p:txBody>
      </p:sp>
      <p:sp>
        <p:nvSpPr>
          <p:cNvPr id="3" name="Content Placeholder 2">
            <a:extLst>
              <a:ext uri="{FF2B5EF4-FFF2-40B4-BE49-F238E27FC236}">
                <a16:creationId xmlns:a16="http://schemas.microsoft.com/office/drawing/2014/main" id="{0D723C8C-7FF4-46B4-8476-0CDC0EB86E1A}"/>
              </a:ext>
            </a:extLst>
          </p:cNvPr>
          <p:cNvSpPr>
            <a:spLocks noGrp="1"/>
          </p:cNvSpPr>
          <p:nvPr>
            <p:ph idx="1"/>
          </p:nvPr>
        </p:nvSpPr>
        <p:spPr>
          <a:xfrm>
            <a:off x="226726" y="1926682"/>
            <a:ext cx="6986453" cy="4772497"/>
          </a:xfrm>
        </p:spPr>
        <p:txBody>
          <a:bodyPr vert="horz" lIns="91440" tIns="45720" rIns="91440" bIns="45720" rtlCol="0" anchor="t">
            <a:normAutofit lnSpcReduction="10000"/>
          </a:bodyPr>
          <a:lstStyle/>
          <a:p>
            <a:r>
              <a:rPr lang="en-US" dirty="0">
                <a:cs typeface="Calibri"/>
              </a:rPr>
              <a:t>6 JD students and 1 MS student currently enrolled in Fall 2021</a:t>
            </a:r>
            <a:endParaRPr lang="en-US" dirty="0"/>
          </a:p>
          <a:p>
            <a:r>
              <a:rPr lang="en-US" dirty="0">
                <a:solidFill>
                  <a:schemeClr val="accent1">
                    <a:lumMod val="75000"/>
                  </a:schemeClr>
                </a:solidFill>
              </a:rPr>
              <a:t>7 JD students in Fall 2019; 3 JD and 1 MLS in Spring 2020; 5 JD and 1 MLS in Fall 2020; </a:t>
            </a:r>
            <a:r>
              <a:rPr lang="en-US" dirty="0">
                <a:solidFill>
                  <a:schemeClr val="accent1">
                    <a:lumMod val="75000"/>
                  </a:schemeClr>
                </a:solidFill>
                <a:ea typeface="+mn-lt"/>
                <a:cs typeface="+mn-lt"/>
              </a:rPr>
              <a:t>4 JD students in Spring 2021</a:t>
            </a:r>
          </a:p>
          <a:p>
            <a:r>
              <a:rPr lang="en-US" dirty="0"/>
              <a:t>JD students did a hybrid externship/clinic enrollment with Idaho Forest Group over Summer 2019 and Summer 2020</a:t>
            </a:r>
          </a:p>
          <a:p>
            <a:pPr marL="457200" lvl="1" indent="0">
              <a:buNone/>
            </a:pPr>
            <a:r>
              <a:rPr lang="en-US" dirty="0"/>
              <a:t>*Student internships a great way to get students into field; if you have ideas for possible internships, can work with Clinic and Center to circulate to students and facilitate.</a:t>
            </a:r>
          </a:p>
        </p:txBody>
      </p:sp>
      <p:pic>
        <p:nvPicPr>
          <p:cNvPr id="5" name="Picture 4">
            <a:extLst>
              <a:ext uri="{FF2B5EF4-FFF2-40B4-BE49-F238E27FC236}">
                <a16:creationId xmlns:a16="http://schemas.microsoft.com/office/drawing/2014/main" id="{77F672C1-EEA9-426D-B0EA-4EB4917703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5745" y="6126555"/>
            <a:ext cx="569529" cy="572624"/>
          </a:xfrm>
          <a:prstGeom prst="rect">
            <a:avLst/>
          </a:prstGeom>
        </p:spPr>
      </p:pic>
      <p:pic>
        <p:nvPicPr>
          <p:cNvPr id="7" name="Picture 6">
            <a:extLst>
              <a:ext uri="{FF2B5EF4-FFF2-40B4-BE49-F238E27FC236}">
                <a16:creationId xmlns:a16="http://schemas.microsoft.com/office/drawing/2014/main" id="{9648F0D4-417F-4CB0-A8F2-0B5191782F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1835" y="2377440"/>
            <a:ext cx="4754880" cy="3566160"/>
          </a:xfrm>
          <a:prstGeom prst="rect">
            <a:avLst/>
          </a:prstGeom>
        </p:spPr>
      </p:pic>
    </p:spTree>
    <p:extLst>
      <p:ext uri="{BB962C8B-B14F-4D97-AF65-F5344CB8AC3E}">
        <p14:creationId xmlns:p14="http://schemas.microsoft.com/office/powerpoint/2010/main" val="34133860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20698</TotalTime>
  <Words>1255</Words>
  <Application>Microsoft Office PowerPoint</Application>
  <PresentationFormat>Widescreen</PresentationFormat>
  <Paragraphs>135</Paragraphs>
  <Slides>20</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Wingdings</vt:lpstr>
      <vt:lpstr>Office Theme</vt:lpstr>
      <vt:lpstr>PowerPoint Presentation</vt:lpstr>
      <vt:lpstr>Welcome and Check-in  - Joe Willis and Andy Groseta, Co-chairs, Advisory Board</vt:lpstr>
      <vt:lpstr>Review Agenda  - George Ruyle and John Lacy, Co-directors</vt:lpstr>
      <vt:lpstr>NRULPC Progress Highlights  - George Ruyle and John Lacy, Co-Directors</vt:lpstr>
      <vt:lpstr>Benefiting the Natural Resource Community by:</vt:lpstr>
      <vt:lpstr>Recent Center Projects   - Jeff Eisenberg, Consultant </vt:lpstr>
      <vt:lpstr>Online Training Programs</vt:lpstr>
      <vt:lpstr>Panel Discussion </vt:lpstr>
      <vt:lpstr>Clinic Program Review   - Priya Sundareshan, Clinic Director</vt:lpstr>
      <vt:lpstr>Clinic Structure  </vt:lpstr>
      <vt:lpstr>Current Clinic Projects  </vt:lpstr>
      <vt:lpstr> Outside the Classroom – Gila River Indian Community’s Managed Aquifer Recharge site with WRRC  </vt:lpstr>
      <vt:lpstr> Outside the Classroom – Santa Rita Experimental Range &amp; Ranch</vt:lpstr>
      <vt:lpstr>Western Lands Blog</vt:lpstr>
      <vt:lpstr>Agriculture, Environmental and Legal Issues Course Update  ACBS/RNR/LAW 411 Joint Course Spring 2022   - Course instructors: Joe Willis, Esq. and Anne Gondor</vt:lpstr>
      <vt:lpstr>PowerPoint Presentation</vt:lpstr>
      <vt:lpstr>Advisory Board Member Introductions &amp; Interests  - John Lacy  </vt:lpstr>
      <vt:lpstr>Financial Update (updated after meeting)  - George Ruyle, John Lacy and Priya Sundareshan</vt:lpstr>
      <vt:lpstr>Communications update  - Sheila Merrigan and Anne Gondor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Hutchinson, Barbara S - (bhutchin)</dc:creator>
  <cp:lastModifiedBy>Arizmendi, Marikelly - (mblock)</cp:lastModifiedBy>
  <cp:revision>977</cp:revision>
  <dcterms:created xsi:type="dcterms:W3CDTF">2018-11-02T03:56:59Z</dcterms:created>
  <dcterms:modified xsi:type="dcterms:W3CDTF">2021-11-24T02:47:20Z</dcterms:modified>
</cp:coreProperties>
</file>