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0" r:id="rId2"/>
    <p:sldId id="261" r:id="rId3"/>
    <p:sldId id="262" r:id="rId4"/>
    <p:sldId id="263" r:id="rId5"/>
    <p:sldId id="286" r:id="rId6"/>
    <p:sldId id="287" r:id="rId7"/>
    <p:sldId id="288" r:id="rId8"/>
    <p:sldId id="289" r:id="rId9"/>
    <p:sldId id="293" r:id="rId10"/>
    <p:sldId id="294" r:id="rId11"/>
    <p:sldId id="280" r:id="rId12"/>
    <p:sldId id="283" r:id="rId13"/>
    <p:sldId id="284" r:id="rId14"/>
    <p:sldId id="285" r:id="rId15"/>
    <p:sldId id="264" r:id="rId16"/>
    <p:sldId id="295" r:id="rId17"/>
    <p:sldId id="297" r:id="rId18"/>
    <p:sldId id="296" r:id="rId19"/>
    <p:sldId id="298" r:id="rId20"/>
    <p:sldId id="299" r:id="rId21"/>
    <p:sldId id="300" r:id="rId22"/>
    <p:sldId id="266" r:id="rId23"/>
    <p:sldId id="265" r:id="rId24"/>
    <p:sldId id="269" r:id="rId25"/>
    <p:sldId id="292" r:id="rId26"/>
    <p:sldId id="268" r:id="rId27"/>
    <p:sldId id="267" r:id="rId28"/>
    <p:sldId id="272" r:id="rId29"/>
    <p:sldId id="277" r:id="rId30"/>
    <p:sldId id="274" r:id="rId31"/>
    <p:sldId id="278" r:id="rId32"/>
    <p:sldId id="273" r:id="rId33"/>
    <p:sldId id="279"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8"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4C444-5863-4368-8F39-F1819C3DCD40}"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51304-A316-44D1-87FD-547D0508D9B2}" type="slidenum">
              <a:rPr lang="en-US" smtClean="0"/>
              <a:t>‹#›</a:t>
            </a:fld>
            <a:endParaRPr lang="en-US"/>
          </a:p>
        </p:txBody>
      </p:sp>
    </p:spTree>
    <p:extLst>
      <p:ext uri="{BB962C8B-B14F-4D97-AF65-F5344CB8AC3E}">
        <p14:creationId xmlns:p14="http://schemas.microsoft.com/office/powerpoint/2010/main" val="121917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15</a:t>
            </a:fld>
            <a:endParaRPr lang="en-US"/>
          </a:p>
        </p:txBody>
      </p:sp>
    </p:spTree>
    <p:extLst>
      <p:ext uri="{BB962C8B-B14F-4D97-AF65-F5344CB8AC3E}">
        <p14:creationId xmlns:p14="http://schemas.microsoft.com/office/powerpoint/2010/main" val="242781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16</a:t>
            </a:fld>
            <a:endParaRPr lang="en-US"/>
          </a:p>
        </p:txBody>
      </p:sp>
    </p:spTree>
    <p:extLst>
      <p:ext uri="{BB962C8B-B14F-4D97-AF65-F5344CB8AC3E}">
        <p14:creationId xmlns:p14="http://schemas.microsoft.com/office/powerpoint/2010/main" val="2073204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17</a:t>
            </a:fld>
            <a:endParaRPr lang="en-US"/>
          </a:p>
        </p:txBody>
      </p:sp>
    </p:spTree>
    <p:extLst>
      <p:ext uri="{BB962C8B-B14F-4D97-AF65-F5344CB8AC3E}">
        <p14:creationId xmlns:p14="http://schemas.microsoft.com/office/powerpoint/2010/main" val="78363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18</a:t>
            </a:fld>
            <a:endParaRPr lang="en-US"/>
          </a:p>
        </p:txBody>
      </p:sp>
    </p:spTree>
    <p:extLst>
      <p:ext uri="{BB962C8B-B14F-4D97-AF65-F5344CB8AC3E}">
        <p14:creationId xmlns:p14="http://schemas.microsoft.com/office/powerpoint/2010/main" val="252842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19</a:t>
            </a:fld>
            <a:endParaRPr lang="en-US"/>
          </a:p>
        </p:txBody>
      </p:sp>
    </p:spTree>
    <p:extLst>
      <p:ext uri="{BB962C8B-B14F-4D97-AF65-F5344CB8AC3E}">
        <p14:creationId xmlns:p14="http://schemas.microsoft.com/office/powerpoint/2010/main" val="289771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20</a:t>
            </a:fld>
            <a:endParaRPr lang="en-US"/>
          </a:p>
        </p:txBody>
      </p:sp>
    </p:spTree>
    <p:extLst>
      <p:ext uri="{BB962C8B-B14F-4D97-AF65-F5344CB8AC3E}">
        <p14:creationId xmlns:p14="http://schemas.microsoft.com/office/powerpoint/2010/main" val="231131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21</a:t>
            </a:fld>
            <a:endParaRPr lang="en-US"/>
          </a:p>
        </p:txBody>
      </p:sp>
    </p:spTree>
    <p:extLst>
      <p:ext uri="{BB962C8B-B14F-4D97-AF65-F5344CB8AC3E}">
        <p14:creationId xmlns:p14="http://schemas.microsoft.com/office/powerpoint/2010/main" val="2324683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4091-0224-4A14-AFA8-A77F6BE06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AF6FD-B78E-4E3E-AA01-564F1AE87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E2271-7452-4EF8-9A35-8B055C401E6B}"/>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833AEAB1-B8C5-4FD6-9FB6-B993F75EE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0A582-066B-464B-B8FA-D72F5563ED33}"/>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6315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D79C-A32A-4035-BA17-7373FB7F3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CC1D3-D70C-425B-9C06-DD2B0F4C5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646FA-DB96-45E6-B1BC-BEBC36B47E40}"/>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0FCA3288-49A9-487B-8C21-1DD6EE8D6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3AE07-4233-4363-B5E2-EF7CA59B4D9B}"/>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630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4685-A8F3-4EB2-BF12-27C0A0C8B0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93A60E-95C5-403E-A508-7E3548D14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8D21-2EF8-4D7C-A088-3019FD87AB62}"/>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7BC35B77-9893-4C85-AAB6-FCBD2F3D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7FDB6-37F7-4183-A7EC-A3E92673A1F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15524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B5B5-C07F-4DB1-88FF-396670E70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B61DF-7FFF-44E9-ABE9-E121046391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EE0CF-44ED-493A-BA56-95052A921C13}"/>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EA5435AB-0304-4FA7-A351-725F7D46E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0D9C5-A038-4A79-B766-F2AA426928C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062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D460-E19E-4741-9EDA-2B29C6C7D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E27E3-5926-4031-977F-D84AF7DAB5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66F175-CD5A-4434-A16C-7580ED922FF2}"/>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1A7AAE61-01E5-4BD9-BEEC-4ED6E6CF9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BF8F-C721-4409-B8EF-BC979822878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21045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3354-3553-40AA-915C-77F8A1FFA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76115-B42A-4BCE-8A92-3F49A8DAB8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98CE5-55DD-489A-9558-CE4E7B21CB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4C342-5F4B-42CC-A876-1FDAB52BFA87}"/>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6" name="Footer Placeholder 5">
            <a:extLst>
              <a:ext uri="{FF2B5EF4-FFF2-40B4-BE49-F238E27FC236}">
                <a16:creationId xmlns:a16="http://schemas.microsoft.com/office/drawing/2014/main" id="{74460EE5-84A7-4AD0-9C9A-382D7602C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5FE6D-CCC3-40A4-A265-F84A9B44820A}"/>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98261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0AA5-8710-4837-A797-78F78CC38D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EE92-AF32-4D69-A893-7DB7D1D3F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11F72D-EE4B-4AB4-92B5-FD55A5DA74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D905D-9AE3-4D9E-85A0-D9647D0D7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B92D5B-6B2B-4B61-9276-AEE9465F04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A548F-09D5-42F7-BAF0-EAA5D8FA3039}"/>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8" name="Footer Placeholder 7">
            <a:extLst>
              <a:ext uri="{FF2B5EF4-FFF2-40B4-BE49-F238E27FC236}">
                <a16:creationId xmlns:a16="http://schemas.microsoft.com/office/drawing/2014/main" id="{A1019646-EF74-49D6-A020-804B40FCA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0C14C-468A-4FA5-9A54-6761F5068E91}"/>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5120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6756-DC26-41BC-B0F7-18911B6EF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3BE1D-0942-4362-8A84-814431FE9CA9}"/>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4" name="Footer Placeholder 3">
            <a:extLst>
              <a:ext uri="{FF2B5EF4-FFF2-40B4-BE49-F238E27FC236}">
                <a16:creationId xmlns:a16="http://schemas.microsoft.com/office/drawing/2014/main" id="{67F7122D-7650-4B89-AB0E-25FC4637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AE7DE-DF77-4E08-995B-AAA085578B2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50065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3D797-43E9-4EE6-813D-DF41102A0757}"/>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3" name="Footer Placeholder 2">
            <a:extLst>
              <a:ext uri="{FF2B5EF4-FFF2-40B4-BE49-F238E27FC236}">
                <a16:creationId xmlns:a16="http://schemas.microsoft.com/office/drawing/2014/main" id="{3B26B2D0-2EDC-4597-BD1B-5680C84F0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91C84-6D75-4403-9958-C7BF0EA728B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29328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D552-512A-432C-B207-DC34EF938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05909-956E-4AA5-915B-BBDEA6510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EACD5-74AD-41F9-9D74-027A49B68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E67F62-ACD5-421E-AD47-BC6806B10067}"/>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6" name="Footer Placeholder 5">
            <a:extLst>
              <a:ext uri="{FF2B5EF4-FFF2-40B4-BE49-F238E27FC236}">
                <a16:creationId xmlns:a16="http://schemas.microsoft.com/office/drawing/2014/main" id="{72F85957-769C-41B3-8461-A3423D94E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952CC-74CE-439E-95D9-725B353B82A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43511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0F17-D84B-4D41-8C8A-60DA99B3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04A32-F4AD-453F-A3E9-FA685235A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4B3CB-8A5B-4390-88C4-2BCD0A0B7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E76AF9-F222-41A6-BD5E-27B2364A418D}"/>
              </a:ext>
            </a:extLst>
          </p:cNvPr>
          <p:cNvSpPr>
            <a:spLocks noGrp="1"/>
          </p:cNvSpPr>
          <p:nvPr>
            <p:ph type="dt" sz="half" idx="10"/>
          </p:nvPr>
        </p:nvSpPr>
        <p:spPr/>
        <p:txBody>
          <a:bodyPr/>
          <a:lstStyle/>
          <a:p>
            <a:fld id="{D12A3D37-93F8-4FDD-B0CA-269F9EA828EC}" type="datetimeFigureOut">
              <a:rPr lang="en-US" smtClean="0"/>
              <a:t>12/13/2018</a:t>
            </a:fld>
            <a:endParaRPr lang="en-US"/>
          </a:p>
        </p:txBody>
      </p:sp>
      <p:sp>
        <p:nvSpPr>
          <p:cNvPr id="6" name="Footer Placeholder 5">
            <a:extLst>
              <a:ext uri="{FF2B5EF4-FFF2-40B4-BE49-F238E27FC236}">
                <a16:creationId xmlns:a16="http://schemas.microsoft.com/office/drawing/2014/main" id="{AD6BC762-F349-455A-B205-84CAACDE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F9C7C-935C-4C34-8454-7AC7251F002E}"/>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208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221EE-E16C-4F64-A11C-E0C1094BE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868B7-29D1-4DC6-80DF-E98853D16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8A235-AAE0-4FFB-84D7-13807FF0F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A3D37-93F8-4FDD-B0CA-269F9EA828EC}" type="datetimeFigureOut">
              <a:rPr lang="en-US" smtClean="0"/>
              <a:t>12/13/2018</a:t>
            </a:fld>
            <a:endParaRPr lang="en-US"/>
          </a:p>
        </p:txBody>
      </p:sp>
      <p:sp>
        <p:nvSpPr>
          <p:cNvPr id="5" name="Footer Placeholder 4">
            <a:extLst>
              <a:ext uri="{FF2B5EF4-FFF2-40B4-BE49-F238E27FC236}">
                <a16:creationId xmlns:a16="http://schemas.microsoft.com/office/drawing/2014/main" id="{A3AC084D-CFC3-4EBB-881D-DC139C581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CD27EB-89F0-4C40-AD9E-8ABAE493E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E50D0-EA76-4275-BA32-BA94D76D625E}" type="slidenum">
              <a:rPr lang="en-US" smtClean="0"/>
              <a:t>‹#›</a:t>
            </a:fld>
            <a:endParaRPr lang="en-US"/>
          </a:p>
        </p:txBody>
      </p:sp>
    </p:spTree>
    <p:extLst>
      <p:ext uri="{BB962C8B-B14F-4D97-AF65-F5344CB8AC3E}">
        <p14:creationId xmlns:p14="http://schemas.microsoft.com/office/powerpoint/2010/main" val="240731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mailto:barbarah@cals.arizona.edu" TargetMode="Externa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extension.arizona.edu/nrulpc-newsletter-other-resources" TargetMode="External"/><Relationship Id="rId5" Type="http://schemas.openxmlformats.org/officeDocument/2006/relationships/hyperlink" Target="https://extension.arizona.edu/nrulpc" TargetMode="External"/><Relationship Id="rId4" Type="http://schemas.openxmlformats.org/officeDocument/2006/relationships/hyperlink" Target="mailto:merrigan@cals.arizona.edu"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bcsull@email.arizona.edu" TargetMode="External"/><Relationship Id="rId3" Type="http://schemas.openxmlformats.org/officeDocument/2006/relationships/image" Target="../media/image2.png"/><Relationship Id="rId7" Type="http://schemas.openxmlformats.org/officeDocument/2006/relationships/hyperlink" Target="mailto:Gruyle@cals.arizona.edu"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jlacy@email.arizona.edu" TargetMode="External"/><Relationship Id="rId11" Type="http://schemas.openxmlformats.org/officeDocument/2006/relationships/hyperlink" Target="mailto:Matt.bingham@hudbay.com" TargetMode="External"/><Relationship Id="rId5" Type="http://schemas.openxmlformats.org/officeDocument/2006/relationships/hyperlink" Target="mailto:jlacy@dmyl.com" TargetMode="External"/><Relationship Id="rId10" Type="http://schemas.openxmlformats.org/officeDocument/2006/relationships/hyperlink" Target="mailto:LSchauer@schwabe.com" TargetMode="External"/><Relationship Id="rId4" Type="http://schemas.openxmlformats.org/officeDocument/2006/relationships/hyperlink" Target="mailto:wdartranch@qwestoffice.net" TargetMode="External"/><Relationship Id="rId9" Type="http://schemas.openxmlformats.org/officeDocument/2006/relationships/hyperlink" Target="mailto:jwillis@schwabe.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F1EAC-64CC-454B-934C-E0298494AC7B}"/>
              </a:ext>
            </a:extLst>
          </p:cNvPr>
          <p:cNvSpPr>
            <a:spLocks noGrp="1"/>
          </p:cNvSpPr>
          <p:nvPr>
            <p:ph type="subTitle" idx="1"/>
          </p:nvPr>
        </p:nvSpPr>
        <p:spPr>
          <a:xfrm>
            <a:off x="1303632" y="4229101"/>
            <a:ext cx="9584736" cy="1655762"/>
          </a:xfrm>
        </p:spPr>
        <p:txBody>
          <a:bodyPr>
            <a:normAutofit/>
          </a:bodyPr>
          <a:lstStyle/>
          <a:p>
            <a:r>
              <a:rPr lang="en-US" sz="3600" b="1" dirty="0"/>
              <a:t>NRULPC Advisory Board Meeting</a:t>
            </a:r>
            <a:endParaRPr lang="en-US" sz="3600" dirty="0"/>
          </a:p>
          <a:p>
            <a:r>
              <a:rPr lang="en-US" sz="3600" b="1" dirty="0"/>
              <a:t>November 27, 2018; 10:00am – 11:30am</a:t>
            </a:r>
            <a:endParaRPr lang="en-US" sz="3600" dirty="0"/>
          </a:p>
          <a:p>
            <a:endParaRPr lang="en-US" dirty="0"/>
          </a:p>
        </p:txBody>
      </p:sp>
      <p:pic>
        <p:nvPicPr>
          <p:cNvPr id="5" name="Picture 4">
            <a:extLst>
              <a:ext uri="{FF2B5EF4-FFF2-40B4-BE49-F238E27FC236}">
                <a16:creationId xmlns:a16="http://schemas.microsoft.com/office/drawing/2014/main" id="{129102FC-1751-4132-B640-79D268D97149}"/>
              </a:ext>
            </a:extLst>
          </p:cNvPr>
          <p:cNvPicPr/>
          <p:nvPr/>
        </p:nvPicPr>
        <p:blipFill>
          <a:blip r:embed="rId3">
            <a:extLst>
              <a:ext uri="{28A0092B-C50C-407E-A947-70E740481C1C}">
                <a14:useLocalDpi xmlns:a14="http://schemas.microsoft.com/office/drawing/2010/main" val="0"/>
              </a:ext>
            </a:extLst>
          </a:blip>
          <a:stretch>
            <a:fillRect/>
          </a:stretch>
        </p:blipFill>
        <p:spPr>
          <a:xfrm>
            <a:off x="492867" y="571500"/>
            <a:ext cx="6608323" cy="2057400"/>
          </a:xfrm>
          <a:prstGeom prst="rect">
            <a:avLst/>
          </a:prstGeom>
        </p:spPr>
      </p:pic>
    </p:spTree>
    <p:extLst>
      <p:ext uri="{BB962C8B-B14F-4D97-AF65-F5344CB8AC3E}">
        <p14:creationId xmlns:p14="http://schemas.microsoft.com/office/powerpoint/2010/main" val="346183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13021"/>
            <a:ext cx="10515600" cy="489397"/>
          </a:xfrm>
        </p:spPr>
        <p:txBody>
          <a:bodyPr>
            <a:normAutofit fontScale="90000"/>
          </a:bodyPr>
          <a:lstStyle/>
          <a:p>
            <a:r>
              <a:rPr lang="en-US" b="1" dirty="0">
                <a:solidFill>
                  <a:schemeClr val="accent1"/>
                </a:solidFill>
              </a:rPr>
              <a:t>NEPA Course</a:t>
            </a:r>
            <a:br>
              <a:rPr lang="en-US" dirty="0"/>
            </a:br>
            <a:r>
              <a:rPr lang="en-US" dirty="0"/>
              <a:t>	</a:t>
            </a:r>
            <a:endParaRPr lang="en-US" sz="2700" dirty="0"/>
          </a:p>
        </p:txBody>
      </p:sp>
      <p:pic>
        <p:nvPicPr>
          <p:cNvPr id="7" name="Content Placeholder 6">
            <a:extLst>
              <a:ext uri="{FF2B5EF4-FFF2-40B4-BE49-F238E27FC236}">
                <a16:creationId xmlns:a16="http://schemas.microsoft.com/office/drawing/2014/main" id="{FC76B274-01CA-47AF-AA67-F0AC86351E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4264" y="1048328"/>
            <a:ext cx="9786870" cy="5496651"/>
          </a:xfrm>
        </p:spPr>
      </p:pic>
    </p:spTree>
    <p:extLst>
      <p:ext uri="{BB962C8B-B14F-4D97-AF65-F5344CB8AC3E}">
        <p14:creationId xmlns:p14="http://schemas.microsoft.com/office/powerpoint/2010/main" val="365254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r>
              <a:rPr lang="en-US" b="1" dirty="0">
                <a:solidFill>
                  <a:schemeClr val="accent1"/>
                </a:solidFill>
              </a:rPr>
              <a:t>Overview of NRULPC Progress</a:t>
            </a:r>
            <a:br>
              <a:rPr lang="en-US" dirty="0"/>
            </a:br>
            <a:r>
              <a:rPr lang="en-US" dirty="0"/>
              <a:t>	</a:t>
            </a:r>
            <a:endParaRPr lang="en-US" sz="2700" dirty="0"/>
          </a:p>
        </p:txBody>
      </p:sp>
      <p:pic>
        <p:nvPicPr>
          <p:cNvPr id="5" name="Content Placeholder 4">
            <a:extLst>
              <a:ext uri="{FF2B5EF4-FFF2-40B4-BE49-F238E27FC236}">
                <a16:creationId xmlns:a16="http://schemas.microsoft.com/office/drawing/2014/main" id="{A55AE531-D2DA-4045-AE52-7B15804F12E5}"/>
              </a:ext>
            </a:extLst>
          </p:cNvPr>
          <p:cNvPicPr>
            <a:picLocks noGrp="1" noChangeAspect="1"/>
          </p:cNvPicPr>
          <p:nvPr>
            <p:ph idx="1"/>
          </p:nvPr>
        </p:nvPicPr>
        <p:blipFill>
          <a:blip r:embed="rId3"/>
          <a:stretch>
            <a:fillRect/>
          </a:stretch>
        </p:blipFill>
        <p:spPr>
          <a:xfrm>
            <a:off x="838200" y="855165"/>
            <a:ext cx="10237739" cy="5741392"/>
          </a:xfrm>
          <a:prstGeom prst="rect">
            <a:avLst/>
          </a:prstGeom>
        </p:spPr>
      </p:pic>
    </p:spTree>
    <p:extLst>
      <p:ext uri="{BB962C8B-B14F-4D97-AF65-F5344CB8AC3E}">
        <p14:creationId xmlns:p14="http://schemas.microsoft.com/office/powerpoint/2010/main" val="403080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r>
              <a:rPr lang="en-US" b="1" dirty="0">
                <a:solidFill>
                  <a:schemeClr val="accent1"/>
                </a:solidFill>
              </a:rPr>
              <a:t>Overview of NRULPC Progress</a:t>
            </a:r>
            <a:br>
              <a:rPr lang="en-US" dirty="0"/>
            </a:br>
            <a:r>
              <a:rPr lang="en-US" dirty="0"/>
              <a:t>	</a:t>
            </a:r>
            <a:endParaRPr lang="en-US" sz="2700" dirty="0"/>
          </a:p>
        </p:txBody>
      </p:sp>
      <p:pic>
        <p:nvPicPr>
          <p:cNvPr id="6" name="Picture 5">
            <a:extLst>
              <a:ext uri="{FF2B5EF4-FFF2-40B4-BE49-F238E27FC236}">
                <a16:creationId xmlns:a16="http://schemas.microsoft.com/office/drawing/2014/main" id="{FBE06E85-32F1-494E-AAAB-36DA288875EC}"/>
              </a:ext>
            </a:extLst>
          </p:cNvPr>
          <p:cNvPicPr>
            <a:picLocks noChangeAspect="1"/>
          </p:cNvPicPr>
          <p:nvPr/>
        </p:nvPicPr>
        <p:blipFill>
          <a:blip r:embed="rId3"/>
          <a:stretch>
            <a:fillRect/>
          </a:stretch>
        </p:blipFill>
        <p:spPr>
          <a:xfrm>
            <a:off x="838200" y="855163"/>
            <a:ext cx="10204442" cy="5742813"/>
          </a:xfrm>
          <a:prstGeom prst="rect">
            <a:avLst/>
          </a:prstGeom>
        </p:spPr>
      </p:pic>
    </p:spTree>
    <p:extLst>
      <p:ext uri="{BB962C8B-B14F-4D97-AF65-F5344CB8AC3E}">
        <p14:creationId xmlns:p14="http://schemas.microsoft.com/office/powerpoint/2010/main" val="532348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r>
              <a:rPr lang="en-US" b="1" dirty="0">
                <a:solidFill>
                  <a:schemeClr val="accent1"/>
                </a:solidFill>
              </a:rPr>
              <a:t>Overview of NRULPC Progress</a:t>
            </a:r>
            <a:br>
              <a:rPr lang="en-US" dirty="0"/>
            </a:br>
            <a:r>
              <a:rPr lang="en-US" dirty="0"/>
              <a:t>	</a:t>
            </a:r>
            <a:endParaRPr lang="en-US" sz="2700" dirty="0"/>
          </a:p>
        </p:txBody>
      </p:sp>
      <p:pic>
        <p:nvPicPr>
          <p:cNvPr id="7" name="Picture 6">
            <a:extLst>
              <a:ext uri="{FF2B5EF4-FFF2-40B4-BE49-F238E27FC236}">
                <a16:creationId xmlns:a16="http://schemas.microsoft.com/office/drawing/2014/main" id="{CB593299-4AA8-400C-8D26-7F89F8884426}"/>
              </a:ext>
            </a:extLst>
          </p:cNvPr>
          <p:cNvPicPr>
            <a:picLocks noChangeAspect="1"/>
          </p:cNvPicPr>
          <p:nvPr/>
        </p:nvPicPr>
        <p:blipFill>
          <a:blip r:embed="rId3"/>
          <a:stretch>
            <a:fillRect/>
          </a:stretch>
        </p:blipFill>
        <p:spPr>
          <a:xfrm>
            <a:off x="838200" y="758488"/>
            <a:ext cx="10353353" cy="5831498"/>
          </a:xfrm>
          <a:prstGeom prst="rect">
            <a:avLst/>
          </a:prstGeom>
        </p:spPr>
      </p:pic>
    </p:spTree>
    <p:extLst>
      <p:ext uri="{BB962C8B-B14F-4D97-AF65-F5344CB8AC3E}">
        <p14:creationId xmlns:p14="http://schemas.microsoft.com/office/powerpoint/2010/main" val="408221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r>
              <a:rPr lang="en-US" b="1" dirty="0">
                <a:solidFill>
                  <a:schemeClr val="accent1"/>
                </a:solidFill>
              </a:rPr>
              <a:t>Overview of NRULPC Progress</a:t>
            </a:r>
            <a:br>
              <a:rPr lang="en-US" dirty="0"/>
            </a:br>
            <a:r>
              <a:rPr lang="en-US" dirty="0"/>
              <a:t>	</a:t>
            </a:r>
            <a:endParaRPr lang="en-US" sz="2700" dirty="0"/>
          </a:p>
        </p:txBody>
      </p:sp>
      <p:pic>
        <p:nvPicPr>
          <p:cNvPr id="8" name="Picture 7">
            <a:extLst>
              <a:ext uri="{FF2B5EF4-FFF2-40B4-BE49-F238E27FC236}">
                <a16:creationId xmlns:a16="http://schemas.microsoft.com/office/drawing/2014/main" id="{42C8A5FC-0F7B-4394-9B5B-B816869AEFA4}"/>
              </a:ext>
            </a:extLst>
          </p:cNvPr>
          <p:cNvPicPr>
            <a:picLocks noChangeAspect="1"/>
          </p:cNvPicPr>
          <p:nvPr/>
        </p:nvPicPr>
        <p:blipFill>
          <a:blip r:embed="rId3"/>
          <a:stretch>
            <a:fillRect/>
          </a:stretch>
        </p:blipFill>
        <p:spPr>
          <a:xfrm>
            <a:off x="838200" y="783282"/>
            <a:ext cx="10289863" cy="5806703"/>
          </a:xfrm>
          <a:prstGeom prst="rect">
            <a:avLst/>
          </a:prstGeom>
        </p:spPr>
      </p:pic>
    </p:spTree>
    <p:extLst>
      <p:ext uri="{BB962C8B-B14F-4D97-AF65-F5344CB8AC3E}">
        <p14:creationId xmlns:p14="http://schemas.microsoft.com/office/powerpoint/2010/main" val="182358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Clinic Activities</a:t>
            </a:r>
            <a:r>
              <a:rPr lang="en-US" sz="4000" dirty="0">
                <a:solidFill>
                  <a:schemeClr val="accent1"/>
                </a:solidFill>
              </a:rPr>
              <a:t> </a:t>
            </a:r>
            <a:br>
              <a:rPr lang="en-US" sz="4000" dirty="0"/>
            </a:br>
            <a:r>
              <a:rPr lang="en-US" sz="4000" dirty="0"/>
              <a:t>	</a:t>
            </a:r>
            <a:r>
              <a:rPr lang="en-US" sz="2400" dirty="0"/>
              <a:t>- Bethany Sullivan, Clinic Director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966607" y="2078544"/>
            <a:ext cx="8169613" cy="3758052"/>
          </a:xfrm>
        </p:spPr>
        <p:txBody>
          <a:bodyPr>
            <a:normAutofit/>
          </a:bodyPr>
          <a:lstStyle/>
          <a:p>
            <a:r>
              <a:rPr lang="en-US" dirty="0"/>
              <a:t>The clinic began operating in January 2018, with 5 student participants (all JDs).</a:t>
            </a:r>
          </a:p>
          <a:p>
            <a:r>
              <a:rPr lang="en-US" dirty="0"/>
              <a:t>Over the summer, one student stayed on as a clinic fellow.</a:t>
            </a:r>
          </a:p>
          <a:p>
            <a:r>
              <a:rPr lang="en-US" dirty="0"/>
              <a:t>This semester there are 7 student participants, including one Public Policy Masters.</a:t>
            </a:r>
          </a:p>
          <a:p>
            <a:r>
              <a:rPr lang="en-US" dirty="0"/>
              <a:t>Spring 2019 also looking like 7 students (all JDs, 4 continuing).</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432592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Clinic Structure</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2287038" y="1690688"/>
            <a:ext cx="8169613" cy="3758052"/>
          </a:xfrm>
        </p:spPr>
        <p:txBody>
          <a:bodyPr>
            <a:normAutofit/>
          </a:bodyPr>
          <a:lstStyle/>
          <a:p>
            <a:r>
              <a:rPr lang="en-US" dirty="0"/>
              <a:t>Weekly seminars: students meet in classroom, lessons on substantive law, project rounds, student presentations, guest lecturers, exercises </a:t>
            </a:r>
          </a:p>
          <a:p>
            <a:r>
              <a:rPr lang="en-US" dirty="0"/>
              <a:t>Individual projects: students work alone or in groups on projects for the NRULPC, Cooperative Extension, tribes, and other client organizations.</a:t>
            </a:r>
          </a:p>
          <a:p>
            <a:r>
              <a:rPr lang="en-US" dirty="0"/>
              <a:t>Weekly individual meetings with Director, in addition to meetings with clients and University experts.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3150667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Example Clinic Projects</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966607" y="1539631"/>
            <a:ext cx="9264101" cy="4962769"/>
          </a:xfrm>
        </p:spPr>
        <p:txBody>
          <a:bodyPr>
            <a:normAutofit fontScale="92500" lnSpcReduction="10000"/>
          </a:bodyPr>
          <a:lstStyle/>
          <a:p>
            <a:r>
              <a:rPr lang="en-US" dirty="0"/>
              <a:t>Mexican Gray Wolf Recovery Plan </a:t>
            </a:r>
          </a:p>
          <a:p>
            <a:pPr lvl="1"/>
            <a:r>
              <a:rPr lang="en-US" dirty="0"/>
              <a:t>Analyzed regulatory issuances and related litigation</a:t>
            </a:r>
          </a:p>
          <a:p>
            <a:pPr lvl="1"/>
            <a:r>
              <a:rPr lang="en-US" dirty="0"/>
              <a:t>Consulted with AZ Game &amp; Fish/UA wildlife biologist </a:t>
            </a:r>
          </a:p>
          <a:p>
            <a:pPr lvl="1"/>
            <a:r>
              <a:rPr lang="en-US" dirty="0"/>
              <a:t>Drafted layperson’s article for NRULPC Newsletter to explain recovery plan, major issues, litigation and future challenges</a:t>
            </a:r>
          </a:p>
          <a:p>
            <a:r>
              <a:rPr lang="en-US" dirty="0" err="1"/>
              <a:t>Cobre</a:t>
            </a:r>
            <a:r>
              <a:rPr lang="en-US" dirty="0"/>
              <a:t> Valley Water Rights Adjudication Memo and Presentation</a:t>
            </a:r>
          </a:p>
          <a:p>
            <a:pPr lvl="1"/>
            <a:r>
              <a:rPr lang="en-US" dirty="0"/>
              <a:t>Worked with WRRC on </a:t>
            </a:r>
            <a:r>
              <a:rPr lang="en-US" dirty="0" err="1"/>
              <a:t>Cobre</a:t>
            </a:r>
            <a:r>
              <a:rPr lang="en-US" dirty="0"/>
              <a:t> Valley water assessment project</a:t>
            </a:r>
          </a:p>
          <a:p>
            <a:pPr lvl="1"/>
            <a:r>
              <a:rPr lang="en-US" dirty="0"/>
              <a:t>Community concerned with general stream adjudication and how water uses will be impacted</a:t>
            </a:r>
          </a:p>
          <a:p>
            <a:pPr lvl="1"/>
            <a:r>
              <a:rPr lang="en-US" dirty="0"/>
              <a:t>Memo on water rights adjudication, groundwater regulation, and WOTUS</a:t>
            </a:r>
          </a:p>
          <a:p>
            <a:pPr lvl="1"/>
            <a:r>
              <a:rPr lang="en-US" dirty="0"/>
              <a:t>September small town forum, presentation on the general stream adjudication</a:t>
            </a:r>
          </a:p>
          <a:p>
            <a:r>
              <a:rPr lang="en-US" dirty="0"/>
              <a:t>Administrative Appeals Handbook</a:t>
            </a:r>
          </a:p>
          <a:p>
            <a:r>
              <a:rPr lang="en-US" dirty="0"/>
              <a:t>Supporting NRULPC initiatives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4">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64876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br>
              <a:rPr lang="en-US" b="1" dirty="0">
                <a:solidFill>
                  <a:schemeClr val="accent1"/>
                </a:solidFill>
              </a:rPr>
            </a:br>
            <a:r>
              <a:rPr lang="en-US" sz="3600" b="1" dirty="0">
                <a:solidFill>
                  <a:schemeClr val="accent1"/>
                </a:solidFill>
              </a:rPr>
              <a:t>Outside the Classroom – Gila River Water Rights Presentation in 				    Globe, AZ</a:t>
            </a:r>
            <a:br>
              <a:rPr lang="en-US" sz="3600" dirty="0"/>
            </a:br>
            <a:r>
              <a:rPr lang="en-US" dirty="0"/>
              <a:t>	</a:t>
            </a:r>
            <a:endParaRPr lang="en-US" sz="2700" dirty="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0063" y="1289540"/>
            <a:ext cx="7696868" cy="5337906"/>
          </a:xfrm>
          <a:prstGeom prst="rect">
            <a:avLst/>
          </a:prstGeom>
        </p:spPr>
      </p:pic>
    </p:spTree>
    <p:extLst>
      <p:ext uri="{BB962C8B-B14F-4D97-AF65-F5344CB8AC3E}">
        <p14:creationId xmlns:p14="http://schemas.microsoft.com/office/powerpoint/2010/main" val="391227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br>
              <a:rPr lang="en-US" b="1" dirty="0">
                <a:solidFill>
                  <a:schemeClr val="accent1"/>
                </a:solidFill>
              </a:rPr>
            </a:br>
            <a:r>
              <a:rPr lang="en-US" sz="3600" b="1" dirty="0">
                <a:solidFill>
                  <a:schemeClr val="accent1"/>
                </a:solidFill>
              </a:rPr>
              <a:t>Outside the Classroom – Field Trip to Vera Earl Ranch and  					    Empire Ranch</a:t>
            </a:r>
            <a:br>
              <a:rPr lang="en-US" dirty="0"/>
            </a:br>
            <a:r>
              <a:rPr lang="en-US" dirty="0"/>
              <a:t>	</a:t>
            </a:r>
            <a:endParaRPr lang="en-US" sz="2700" dirty="0"/>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06953" y="1223106"/>
            <a:ext cx="8124246" cy="5634894"/>
          </a:xfrm>
          <a:prstGeom prst="rect">
            <a:avLst/>
          </a:prstGeom>
        </p:spPr>
      </p:pic>
    </p:spTree>
    <p:extLst>
      <p:ext uri="{BB962C8B-B14F-4D97-AF65-F5344CB8AC3E}">
        <p14:creationId xmlns:p14="http://schemas.microsoft.com/office/powerpoint/2010/main" val="360173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fontScale="90000"/>
          </a:bodyPr>
          <a:lstStyle/>
          <a:p>
            <a:r>
              <a:rPr lang="en-US" b="1" dirty="0">
                <a:solidFill>
                  <a:schemeClr val="accent1"/>
                </a:solidFill>
              </a:rPr>
              <a:t>Welcome, Introductions, Review Agenda</a:t>
            </a:r>
            <a:br>
              <a:rPr lang="en-US" dirty="0"/>
            </a:br>
            <a:r>
              <a:rPr lang="en-US" dirty="0"/>
              <a:t>	- </a:t>
            </a:r>
            <a:r>
              <a:rPr lang="en-US" sz="2700" dirty="0"/>
              <a:t>Joe Willis, Advisory Board Chair &amp; Andy </a:t>
            </a:r>
            <a:r>
              <a:rPr lang="en-US" sz="2700" dirty="0" err="1"/>
              <a:t>Groseta</a:t>
            </a:r>
            <a:r>
              <a:rPr lang="en-US" sz="2700" dirty="0"/>
              <a:t>, Advisory Board Vice-Chair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07850" y="2059089"/>
            <a:ext cx="8169613" cy="3758052"/>
          </a:xfrm>
        </p:spPr>
        <p:txBody>
          <a:bodyPr>
            <a:normAutofit lnSpcReduction="10000"/>
          </a:bodyPr>
          <a:lstStyle/>
          <a:p>
            <a:pPr lvl="0"/>
            <a:r>
              <a:rPr lang="en-US" b="1" dirty="0"/>
              <a:t>Purpose: </a:t>
            </a:r>
          </a:p>
          <a:p>
            <a:pPr marL="0" lvl="0" indent="0" algn="ctr">
              <a:buNone/>
            </a:pPr>
            <a:r>
              <a:rPr lang="en-US" dirty="0"/>
              <a:t>“To Clarify Role of Advisory Board, Gain Commitment, &amp; Update on Center and Clinic Activities”</a:t>
            </a:r>
            <a:endParaRPr lang="en-US" sz="2400" dirty="0"/>
          </a:p>
          <a:p>
            <a:pPr lvl="0"/>
            <a:endParaRPr lang="en-US" b="1" dirty="0"/>
          </a:p>
          <a:p>
            <a:pPr lvl="0"/>
            <a:r>
              <a:rPr lang="en-US" b="1" dirty="0"/>
              <a:t>Goals of Meeting:</a:t>
            </a:r>
            <a:endParaRPr lang="en-US" sz="2400" dirty="0"/>
          </a:p>
          <a:p>
            <a:pPr lvl="1"/>
            <a:r>
              <a:rPr lang="en-US" dirty="0"/>
              <a:t>Name change</a:t>
            </a:r>
            <a:endParaRPr lang="en-US" sz="2000" dirty="0"/>
          </a:p>
          <a:p>
            <a:pPr lvl="2"/>
            <a:r>
              <a:rPr lang="en-US" dirty="0"/>
              <a:t>Agree on roles &amp; responsibilities</a:t>
            </a:r>
            <a:endParaRPr lang="en-US" sz="1800" dirty="0"/>
          </a:p>
          <a:p>
            <a:pPr lvl="1"/>
            <a:r>
              <a:rPr lang="en-US" dirty="0"/>
              <a:t>Update on progress &amp; successes</a:t>
            </a:r>
            <a:endParaRPr lang="en-US" sz="2000" dirty="0"/>
          </a:p>
          <a:p>
            <a:pPr lvl="1"/>
            <a:r>
              <a:rPr lang="en-US" dirty="0"/>
              <a:t>Strategy for the future</a:t>
            </a:r>
            <a:endParaRPr lang="en-US" sz="2000" dirty="0"/>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96380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7033847" y="365125"/>
            <a:ext cx="4319954" cy="5926259"/>
          </a:xfrm>
        </p:spPr>
        <p:txBody>
          <a:bodyPr>
            <a:normAutofit/>
          </a:bodyPr>
          <a:lstStyle/>
          <a:p>
            <a:pPr algn="ctr"/>
            <a:br>
              <a:rPr lang="en-US" b="1" dirty="0">
                <a:solidFill>
                  <a:schemeClr val="accent1"/>
                </a:solidFill>
              </a:rPr>
            </a:br>
            <a:r>
              <a:rPr lang="en-US" sz="3200" b="1" dirty="0">
                <a:solidFill>
                  <a:schemeClr val="accent1"/>
                </a:solidFill>
              </a:rPr>
              <a:t>Outside the Classroom – Field Trip to Campus Agricultural Center &amp; Pima County Cooperative Extension Office</a:t>
            </a:r>
            <a:br>
              <a:rPr lang="en-US" dirty="0"/>
            </a:br>
            <a:r>
              <a:rPr lang="en-US" dirty="0"/>
              <a:t>	</a:t>
            </a:r>
            <a:endParaRPr lang="en-US" sz="2700" dirty="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02846" y="837712"/>
            <a:ext cx="6553200" cy="5143500"/>
          </a:xfrm>
          <a:prstGeom prst="rect">
            <a:avLst/>
          </a:prstGeom>
        </p:spPr>
      </p:pic>
    </p:spTree>
    <p:extLst>
      <p:ext uri="{BB962C8B-B14F-4D97-AF65-F5344CB8AC3E}">
        <p14:creationId xmlns:p14="http://schemas.microsoft.com/office/powerpoint/2010/main" val="96153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643868"/>
          </a:xfrm>
        </p:spPr>
        <p:txBody>
          <a:bodyPr>
            <a:normAutofit fontScale="90000"/>
          </a:bodyPr>
          <a:lstStyle/>
          <a:p>
            <a:br>
              <a:rPr lang="en-US" b="1" dirty="0">
                <a:solidFill>
                  <a:schemeClr val="accent1"/>
                </a:solidFill>
              </a:rPr>
            </a:br>
            <a:r>
              <a:rPr lang="en-US" sz="3600" b="1" dirty="0">
                <a:solidFill>
                  <a:schemeClr val="accent1"/>
                </a:solidFill>
              </a:rPr>
              <a:t>Outside the Classroom – Field Trip to King’s Anvil Ranch</a:t>
            </a:r>
            <a:br>
              <a:rPr lang="en-US" dirty="0"/>
            </a:br>
            <a:r>
              <a:rPr lang="en-US" dirty="0"/>
              <a:t>	</a:t>
            </a:r>
            <a:endParaRPr lang="en-US" sz="2700" dirty="0"/>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2338" y="1072661"/>
            <a:ext cx="7713785" cy="5785339"/>
          </a:xfrm>
          <a:prstGeom prst="rect">
            <a:avLst/>
          </a:prstGeom>
        </p:spPr>
      </p:pic>
    </p:spTree>
    <p:extLst>
      <p:ext uri="{BB962C8B-B14F-4D97-AF65-F5344CB8AC3E}">
        <p14:creationId xmlns:p14="http://schemas.microsoft.com/office/powerpoint/2010/main" val="413553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6"/>
            <a:ext cx="10515600" cy="1413178"/>
          </a:xfrm>
        </p:spPr>
        <p:txBody>
          <a:bodyPr>
            <a:normAutofit/>
          </a:bodyPr>
          <a:lstStyle/>
          <a:p>
            <a:r>
              <a:rPr lang="en-US" sz="4000" b="1" dirty="0">
                <a:solidFill>
                  <a:schemeClr val="accent1"/>
                </a:solidFill>
              </a:rPr>
              <a:t>Course Update - ACBS/Law 411 Joint Course</a:t>
            </a:r>
            <a:br>
              <a:rPr lang="en-US" sz="4000" b="1" dirty="0">
                <a:solidFill>
                  <a:schemeClr val="accent1"/>
                </a:solidFill>
              </a:rPr>
            </a:br>
            <a:r>
              <a:rPr lang="en-US" sz="4000" b="1" dirty="0">
                <a:solidFill>
                  <a:schemeClr val="accent1"/>
                </a:solidFill>
              </a:rPr>
              <a:t>		</a:t>
            </a:r>
            <a:r>
              <a:rPr lang="en-US" sz="2400" dirty="0"/>
              <a:t>- Joe Willis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246605" y="1778304"/>
            <a:ext cx="7372508" cy="4351338"/>
          </a:xfrm>
        </p:spPr>
        <p:txBody>
          <a:bodyPr/>
          <a:lstStyle/>
          <a:p>
            <a:pPr marL="0" indent="0" algn="ctr">
              <a:buNone/>
            </a:pPr>
            <a:r>
              <a:rPr lang="en-US" dirty="0"/>
              <a:t>“An introduction to Agricultural Law and Policy for the Modern Day Natural Resource User”</a:t>
            </a:r>
          </a:p>
          <a:p>
            <a:pPr marL="0" indent="0" algn="ctr">
              <a:buNone/>
            </a:pPr>
            <a:endParaRPr lang="en-US" dirty="0"/>
          </a:p>
          <a:p>
            <a:pPr lvl="1"/>
            <a:r>
              <a:rPr lang="en-US" dirty="0"/>
              <a:t>First class of its kind for undergraduates</a:t>
            </a:r>
          </a:p>
          <a:p>
            <a:pPr lvl="1"/>
            <a:r>
              <a:rPr lang="en-US" dirty="0"/>
              <a:t>Co-taught by Celeste Steen, Esq. and Joe Willis, Esq.</a:t>
            </a:r>
          </a:p>
          <a:p>
            <a:pPr lvl="1"/>
            <a:r>
              <a:rPr lang="en-US" dirty="0"/>
              <a:t>Overall purpose to promote law as a career option to students working on degrees associated with natural resource use</a:t>
            </a:r>
          </a:p>
        </p:txBody>
      </p:sp>
      <p:pic>
        <p:nvPicPr>
          <p:cNvPr id="5" name="Picture 4">
            <a:extLst>
              <a:ext uri="{FF2B5EF4-FFF2-40B4-BE49-F238E27FC236}">
                <a16:creationId xmlns:a16="http://schemas.microsoft.com/office/drawing/2014/main" id="{87ADF970-4502-4C4C-BFD1-41A1005A2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385" y="2065276"/>
            <a:ext cx="4229010" cy="2648609"/>
          </a:xfrm>
          <a:prstGeom prst="rect">
            <a:avLst/>
          </a:prstGeom>
          <a:ln>
            <a:solidFill>
              <a:schemeClr val="tx1"/>
            </a:solidFill>
          </a:ln>
        </p:spPr>
      </p:pic>
    </p:spTree>
    <p:extLst>
      <p:ext uri="{BB962C8B-B14F-4D97-AF65-F5344CB8AC3E}">
        <p14:creationId xmlns:p14="http://schemas.microsoft.com/office/powerpoint/2010/main" val="3876833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Development Efforts to Date</a:t>
            </a:r>
            <a:br>
              <a:rPr lang="en-US" sz="4000" dirty="0"/>
            </a:br>
            <a:r>
              <a:rPr lang="en-US" sz="4000" dirty="0"/>
              <a:t>	</a:t>
            </a:r>
            <a:r>
              <a:rPr lang="en-US" sz="2400"/>
              <a:t>- Jim Davis and </a:t>
            </a:r>
            <a:r>
              <a:rPr lang="en-US" sz="2400" dirty="0"/>
              <a:t>Karen </a:t>
            </a:r>
            <a:r>
              <a:rPr lang="en-US" sz="2400" dirty="0" err="1"/>
              <a:t>Hollish</a:t>
            </a:r>
            <a:endParaRPr lang="en-US" sz="24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pic>
        <p:nvPicPr>
          <p:cNvPr id="5" name="Picture 4">
            <a:extLst>
              <a:ext uri="{FF2B5EF4-FFF2-40B4-BE49-F238E27FC236}">
                <a16:creationId xmlns:a16="http://schemas.microsoft.com/office/drawing/2014/main" id="{6D1BB122-92EC-4E50-B704-1C5CCCB30AC6}"/>
              </a:ext>
            </a:extLst>
          </p:cNvPr>
          <p:cNvPicPr>
            <a:picLocks noChangeAspect="1"/>
          </p:cNvPicPr>
          <p:nvPr/>
        </p:nvPicPr>
        <p:blipFill>
          <a:blip r:embed="rId4"/>
          <a:stretch>
            <a:fillRect/>
          </a:stretch>
        </p:blipFill>
        <p:spPr>
          <a:xfrm>
            <a:off x="838200" y="2287075"/>
            <a:ext cx="10614888" cy="2669767"/>
          </a:xfrm>
          <a:prstGeom prst="rect">
            <a:avLst/>
          </a:prstGeom>
        </p:spPr>
      </p:pic>
    </p:spTree>
    <p:extLst>
      <p:ext uri="{BB962C8B-B14F-4D97-AF65-F5344CB8AC3E}">
        <p14:creationId xmlns:p14="http://schemas.microsoft.com/office/powerpoint/2010/main" val="96575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58622"/>
            <a:ext cx="10515600" cy="1325563"/>
          </a:xfrm>
        </p:spPr>
        <p:txBody>
          <a:bodyPr>
            <a:normAutofit fontScale="90000"/>
          </a:bodyPr>
          <a:lstStyle/>
          <a:p>
            <a:r>
              <a:rPr lang="en-US" b="1" dirty="0">
                <a:solidFill>
                  <a:schemeClr val="accent1"/>
                </a:solidFill>
              </a:rPr>
              <a:t>AB Member Expertise Directory &amp; Communications</a:t>
            </a:r>
            <a:r>
              <a:rPr lang="en-US" dirty="0">
                <a:solidFill>
                  <a:schemeClr val="accent1"/>
                </a:solidFill>
              </a:rPr>
              <a:t> </a:t>
            </a:r>
            <a:br>
              <a:rPr lang="en-US" dirty="0"/>
            </a:br>
            <a:r>
              <a:rPr lang="en-US" dirty="0"/>
              <a:t>	</a:t>
            </a:r>
            <a:r>
              <a:rPr lang="en-US" sz="2700" dirty="0"/>
              <a:t>- Barbara Hutchinson &amp; Sheila Merrigan</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993840" y="2000723"/>
            <a:ext cx="10834991" cy="3758052"/>
          </a:xfrm>
        </p:spPr>
        <p:txBody>
          <a:bodyPr>
            <a:normAutofit/>
          </a:bodyPr>
          <a:lstStyle/>
          <a:p>
            <a:pPr marL="0" lvl="0" indent="0">
              <a:buNone/>
            </a:pPr>
            <a:r>
              <a:rPr lang="en-US" dirty="0"/>
              <a:t>Plans for an Advisory Board member expertise directory:</a:t>
            </a:r>
          </a:p>
          <a:p>
            <a:pPr lvl="1"/>
            <a:r>
              <a:rPr lang="en-US" dirty="0"/>
              <a:t>Action: Please send your bio/resume to Barb and Sheila </a:t>
            </a:r>
            <a:r>
              <a:rPr lang="en-US" sz="1600" dirty="0"/>
              <a:t>(</a:t>
            </a:r>
            <a:r>
              <a:rPr lang="en-US" sz="1600" dirty="0">
                <a:hlinkClick r:id="rId3"/>
              </a:rPr>
              <a:t>barbarah@cals.arizona.edu</a:t>
            </a:r>
            <a:r>
              <a:rPr lang="en-US" sz="1600" dirty="0"/>
              <a:t>  </a:t>
            </a:r>
            <a:r>
              <a:rPr lang="en-US" sz="1600" dirty="0">
                <a:hlinkClick r:id="rId4"/>
              </a:rPr>
              <a:t>merrigan@cals.arizona.edu</a:t>
            </a:r>
            <a:r>
              <a:rPr lang="en-US" sz="1600" dirty="0"/>
              <a:t>) </a:t>
            </a:r>
          </a:p>
          <a:p>
            <a:pPr lvl="0"/>
            <a:r>
              <a:rPr lang="en-US" dirty="0"/>
              <a:t>Communication outlets:</a:t>
            </a:r>
            <a:endParaRPr lang="en-US" sz="2400" dirty="0"/>
          </a:p>
          <a:p>
            <a:pPr lvl="1"/>
            <a:r>
              <a:rPr lang="en-US" dirty="0"/>
              <a:t>Website: </a:t>
            </a:r>
            <a:r>
              <a:rPr lang="en-US" u="sng" dirty="0">
                <a:hlinkClick r:id="rId5"/>
              </a:rPr>
              <a:t>https://extension.arizona.edu/nrulpc</a:t>
            </a:r>
            <a:endParaRPr lang="en-US" sz="2000" dirty="0"/>
          </a:p>
          <a:p>
            <a:pPr lvl="1"/>
            <a:r>
              <a:rPr lang="en-US" dirty="0"/>
              <a:t>Newsletter: </a:t>
            </a:r>
            <a:r>
              <a:rPr lang="en-US" u="sng" dirty="0">
                <a:hlinkClick r:id="rId6"/>
              </a:rPr>
              <a:t>https://extension.arizona.edu/nrulpc-newsletter-other-resources</a:t>
            </a:r>
            <a:r>
              <a:rPr lang="en-US" dirty="0"/>
              <a:t> </a:t>
            </a:r>
            <a:endParaRPr lang="en-US" sz="2000" dirty="0"/>
          </a:p>
          <a:p>
            <a:pPr lvl="1"/>
            <a:r>
              <a:rPr lang="en-US" dirty="0"/>
              <a:t>Listservs for 1) Advisory Board &amp; 2) AB+ interested persons</a:t>
            </a:r>
            <a:endParaRPr lang="en-US" sz="2000" dirty="0"/>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7">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252016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58622"/>
            <a:ext cx="10515600" cy="1019417"/>
          </a:xfrm>
        </p:spPr>
        <p:txBody>
          <a:bodyPr>
            <a:normAutofit/>
          </a:bodyPr>
          <a:lstStyle/>
          <a:p>
            <a:r>
              <a:rPr lang="en-US" b="1" dirty="0">
                <a:solidFill>
                  <a:schemeClr val="accent1"/>
                </a:solidFill>
              </a:rPr>
              <a:t>AB Member Expertise Directory</a:t>
            </a:r>
            <a:endParaRPr lang="en-US" sz="27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993840" y="2000723"/>
            <a:ext cx="10834991" cy="3758052"/>
          </a:xfrm>
        </p:spPr>
        <p:txBody>
          <a:bodyPr>
            <a:normAutofit/>
          </a:bodyPr>
          <a:lstStyle/>
          <a:p>
            <a:pPr marL="0" lvl="0" indent="0">
              <a:buNone/>
            </a:pPr>
            <a:r>
              <a:rPr lang="en-US" dirty="0"/>
              <a:t>NRULPC Advisory Board Member Expertise Directory - Template</a:t>
            </a:r>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graphicFrame>
        <p:nvGraphicFramePr>
          <p:cNvPr id="7" name="Table 6">
            <a:extLst>
              <a:ext uri="{FF2B5EF4-FFF2-40B4-BE49-F238E27FC236}">
                <a16:creationId xmlns:a16="http://schemas.microsoft.com/office/drawing/2014/main" id="{D592FFE8-C712-4AF0-A21A-49E329A6F163}"/>
              </a:ext>
            </a:extLst>
          </p:cNvPr>
          <p:cNvGraphicFramePr>
            <a:graphicFrameLocks noGrp="1"/>
          </p:cNvGraphicFramePr>
          <p:nvPr>
            <p:extLst>
              <p:ext uri="{D42A27DB-BD31-4B8C-83A1-F6EECF244321}">
                <p14:modId xmlns:p14="http://schemas.microsoft.com/office/powerpoint/2010/main" val="2424841813"/>
              </p:ext>
            </p:extLst>
          </p:nvPr>
        </p:nvGraphicFramePr>
        <p:xfrm>
          <a:off x="1043189" y="2640168"/>
          <a:ext cx="10154971" cy="2472743"/>
        </p:xfrm>
        <a:graphic>
          <a:graphicData uri="http://schemas.openxmlformats.org/drawingml/2006/table">
            <a:tbl>
              <a:tblPr firstRow="1" firstCol="1" bandRow="1">
                <a:tableStyleId>{5C22544A-7EE6-4342-B048-85BDC9FD1C3A}</a:tableStyleId>
              </a:tblPr>
              <a:tblGrid>
                <a:gridCol w="1983007">
                  <a:extLst>
                    <a:ext uri="{9D8B030D-6E8A-4147-A177-3AD203B41FA5}">
                      <a16:colId xmlns:a16="http://schemas.microsoft.com/office/drawing/2014/main" val="2798658692"/>
                    </a:ext>
                  </a:extLst>
                </a:gridCol>
                <a:gridCol w="570909">
                  <a:extLst>
                    <a:ext uri="{9D8B030D-6E8A-4147-A177-3AD203B41FA5}">
                      <a16:colId xmlns:a16="http://schemas.microsoft.com/office/drawing/2014/main" val="3870166691"/>
                    </a:ext>
                  </a:extLst>
                </a:gridCol>
                <a:gridCol w="712753">
                  <a:extLst>
                    <a:ext uri="{9D8B030D-6E8A-4147-A177-3AD203B41FA5}">
                      <a16:colId xmlns:a16="http://schemas.microsoft.com/office/drawing/2014/main" val="332242561"/>
                    </a:ext>
                  </a:extLst>
                </a:gridCol>
                <a:gridCol w="544797">
                  <a:extLst>
                    <a:ext uri="{9D8B030D-6E8A-4147-A177-3AD203B41FA5}">
                      <a16:colId xmlns:a16="http://schemas.microsoft.com/office/drawing/2014/main" val="200897147"/>
                    </a:ext>
                  </a:extLst>
                </a:gridCol>
                <a:gridCol w="1093829">
                  <a:extLst>
                    <a:ext uri="{9D8B030D-6E8A-4147-A177-3AD203B41FA5}">
                      <a16:colId xmlns:a16="http://schemas.microsoft.com/office/drawing/2014/main" val="4050802549"/>
                    </a:ext>
                  </a:extLst>
                </a:gridCol>
                <a:gridCol w="1315418">
                  <a:extLst>
                    <a:ext uri="{9D8B030D-6E8A-4147-A177-3AD203B41FA5}">
                      <a16:colId xmlns:a16="http://schemas.microsoft.com/office/drawing/2014/main" val="2179440357"/>
                    </a:ext>
                  </a:extLst>
                </a:gridCol>
                <a:gridCol w="1256140">
                  <a:extLst>
                    <a:ext uri="{9D8B030D-6E8A-4147-A177-3AD203B41FA5}">
                      <a16:colId xmlns:a16="http://schemas.microsoft.com/office/drawing/2014/main" val="895975779"/>
                    </a:ext>
                  </a:extLst>
                </a:gridCol>
                <a:gridCol w="2678118">
                  <a:extLst>
                    <a:ext uri="{9D8B030D-6E8A-4147-A177-3AD203B41FA5}">
                      <a16:colId xmlns:a16="http://schemas.microsoft.com/office/drawing/2014/main" val="1183182741"/>
                    </a:ext>
                  </a:extLst>
                </a:gridCol>
              </a:tblGrid>
              <a:tr h="627581">
                <a:tc>
                  <a:txBody>
                    <a:bodyPr/>
                    <a:lstStyle/>
                    <a:p>
                      <a:pPr marL="0" marR="0">
                        <a:lnSpc>
                          <a:spcPct val="107000"/>
                        </a:lnSpc>
                        <a:spcBef>
                          <a:spcPts val="0"/>
                        </a:spcBef>
                        <a:spcAft>
                          <a:spcPts val="0"/>
                        </a:spcAft>
                      </a:pPr>
                      <a:r>
                        <a:rPr lang="en-US" sz="1100" dirty="0">
                          <a:effectLst/>
                        </a:rPr>
                        <a:t>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Date Joined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Yr Rotation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Bio y/n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Newsletter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Expertise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Affiliation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Email Addresses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8874573"/>
                  </a:ext>
                </a:extLst>
              </a:tr>
              <a:tr h="202930">
                <a:tc>
                  <a:txBody>
                    <a:bodyPr/>
                    <a:lstStyle/>
                    <a:p>
                      <a:pPr marL="0" marR="0">
                        <a:lnSpc>
                          <a:spcPct val="107000"/>
                        </a:lnSpc>
                        <a:spcBef>
                          <a:spcPts val="0"/>
                        </a:spcBef>
                        <a:spcAft>
                          <a:spcPts val="0"/>
                        </a:spcAft>
                      </a:pPr>
                      <a:r>
                        <a:rPr lang="en-US" sz="1100">
                          <a:effectLst/>
                        </a:rPr>
                        <a:t>*Groseta, Andy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Vol. 1, No.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u="sng">
                          <a:effectLst/>
                          <a:hlinkClick r:id="rId4"/>
                        </a:rPr>
                        <a:t>wdartranch@qwestoffice.net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2836419"/>
                  </a:ext>
                </a:extLst>
              </a:tr>
              <a:tr h="415256">
                <a:tc>
                  <a:txBody>
                    <a:bodyPr/>
                    <a:lstStyle/>
                    <a:p>
                      <a:pPr marL="0" marR="0">
                        <a:lnSpc>
                          <a:spcPct val="107000"/>
                        </a:lnSpc>
                        <a:spcBef>
                          <a:spcPts val="0"/>
                        </a:spcBef>
                        <a:spcAft>
                          <a:spcPts val="0"/>
                        </a:spcAft>
                      </a:pPr>
                      <a:r>
                        <a:rPr lang="en-US" sz="1100">
                          <a:effectLst/>
                        </a:rPr>
                        <a:t>Lacy, John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Vol. 1, No.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u="sng">
                          <a:effectLst/>
                          <a:hlinkClick r:id="rId5"/>
                        </a:rPr>
                        <a:t>jlacy@dmyl.com</a:t>
                      </a:r>
                      <a:r>
                        <a:rPr lang="en-US" sz="1100" u="sng">
                          <a:effectLst/>
                        </a:rPr>
                        <a:t> </a:t>
                      </a:r>
                      <a:r>
                        <a:rPr lang="en-US" sz="1100" u="sng">
                          <a:effectLst/>
                          <a:hlinkClick r:id="rId6"/>
                        </a:rPr>
                        <a:t>jlacy@email.arizona.edu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4594774"/>
                  </a:ext>
                </a:extLst>
              </a:tr>
              <a:tr h="202930">
                <a:tc>
                  <a:txBody>
                    <a:bodyPr/>
                    <a:lstStyle/>
                    <a:p>
                      <a:pPr marL="0" marR="0">
                        <a:lnSpc>
                          <a:spcPct val="107000"/>
                        </a:lnSpc>
                        <a:spcBef>
                          <a:spcPts val="0"/>
                        </a:spcBef>
                        <a:spcAft>
                          <a:spcPts val="0"/>
                        </a:spcAft>
                      </a:pPr>
                      <a:r>
                        <a:rPr lang="en-US" sz="1100">
                          <a:effectLst/>
                        </a:rPr>
                        <a:t>Ruyle, George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No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Vol. 1, No.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u="sng">
                          <a:effectLst/>
                          <a:hlinkClick r:id="rId7"/>
                        </a:rPr>
                        <a:t>Gruyle@cals.arizona.edu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1854183"/>
                  </a:ext>
                </a:extLst>
              </a:tr>
              <a:tr h="202930">
                <a:tc>
                  <a:txBody>
                    <a:bodyPr/>
                    <a:lstStyle/>
                    <a:p>
                      <a:pPr marL="0" marR="0">
                        <a:lnSpc>
                          <a:spcPct val="107000"/>
                        </a:lnSpc>
                        <a:spcBef>
                          <a:spcPts val="0"/>
                        </a:spcBef>
                        <a:spcAft>
                          <a:spcPts val="0"/>
                        </a:spcAft>
                      </a:pPr>
                      <a:r>
                        <a:rPr lang="en-US" sz="1100">
                          <a:effectLst/>
                        </a:rPr>
                        <a:t>Sullivan, Bethany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u="sng">
                          <a:effectLst/>
                          <a:hlinkClick r:id="rId8"/>
                        </a:rPr>
                        <a:t>bcsull@email.arizona.edu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1497129"/>
                  </a:ext>
                </a:extLst>
              </a:tr>
              <a:tr h="415256">
                <a:tc>
                  <a:txBody>
                    <a:bodyPr/>
                    <a:lstStyle/>
                    <a:p>
                      <a:pPr marL="0" marR="0">
                        <a:lnSpc>
                          <a:spcPct val="107000"/>
                        </a:lnSpc>
                        <a:spcBef>
                          <a:spcPts val="0"/>
                        </a:spcBef>
                        <a:spcAft>
                          <a:spcPts val="0"/>
                        </a:spcAft>
                      </a:pPr>
                      <a:r>
                        <a:rPr lang="en-US" sz="1100">
                          <a:effectLst/>
                        </a:rPr>
                        <a:t>*Willis, Joe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Vol. 1, No.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u="sng">
                          <a:effectLst/>
                          <a:hlinkClick r:id="rId9"/>
                        </a:rPr>
                        <a:t>jwillis@schwabe.com</a:t>
                      </a:r>
                      <a:endParaRPr lang="en-US" sz="1100">
                        <a:effectLst/>
                      </a:endParaRPr>
                    </a:p>
                    <a:p>
                      <a:pPr marL="0" marR="0" algn="ctr">
                        <a:lnSpc>
                          <a:spcPct val="107000"/>
                        </a:lnSpc>
                        <a:spcBef>
                          <a:spcPts val="0"/>
                        </a:spcBef>
                        <a:spcAft>
                          <a:spcPts val="0"/>
                        </a:spcAft>
                      </a:pPr>
                      <a:r>
                        <a:rPr lang="en-US" sz="1100" u="sng">
                          <a:effectLst/>
                          <a:hlinkClick r:id="rId10"/>
                        </a:rPr>
                        <a:t>LSchauer@schwabe.com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0994116"/>
                  </a:ext>
                </a:extLst>
              </a:tr>
              <a:tr h="202930">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3779455"/>
                  </a:ext>
                </a:extLst>
              </a:tr>
              <a:tr h="202930">
                <a:tc>
                  <a:txBody>
                    <a:bodyPr/>
                    <a:lstStyle/>
                    <a:p>
                      <a:pPr marL="0" marR="0">
                        <a:lnSpc>
                          <a:spcPct val="107000"/>
                        </a:lnSpc>
                        <a:spcBef>
                          <a:spcPts val="0"/>
                        </a:spcBef>
                        <a:spcAft>
                          <a:spcPts val="0"/>
                        </a:spcAft>
                      </a:pPr>
                      <a:r>
                        <a:rPr lang="en-US" sz="1100">
                          <a:effectLst/>
                        </a:rPr>
                        <a:t>*Bingham, Matt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US" sz="1100">
                          <a:effectLst/>
                        </a:rPr>
                        <a:t>Vol. 2, No.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u="sng" dirty="0">
                          <a:effectLst/>
                          <a:hlinkClick r:id="rId11"/>
                        </a:rPr>
                        <a:t>Matt.bingham@hudbay.com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5148399"/>
                  </a:ext>
                </a:extLst>
              </a:tr>
            </a:tbl>
          </a:graphicData>
        </a:graphic>
      </p:graphicFrame>
    </p:spTree>
    <p:extLst>
      <p:ext uri="{BB962C8B-B14F-4D97-AF65-F5344CB8AC3E}">
        <p14:creationId xmlns:p14="http://schemas.microsoft.com/office/powerpoint/2010/main" val="2388214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38997"/>
            <a:ext cx="10515600" cy="1325563"/>
          </a:xfrm>
        </p:spPr>
        <p:txBody>
          <a:bodyPr>
            <a:normAutofit fontScale="90000"/>
          </a:bodyPr>
          <a:lstStyle/>
          <a:p>
            <a:r>
              <a:rPr lang="en-US" b="1" dirty="0">
                <a:solidFill>
                  <a:schemeClr val="accent1"/>
                </a:solidFill>
              </a:rPr>
              <a:t>Other</a:t>
            </a:r>
            <a:r>
              <a:rPr lang="en-US" dirty="0">
                <a:solidFill>
                  <a:schemeClr val="accent1"/>
                </a:solidFill>
              </a:rPr>
              <a:t> </a:t>
            </a:r>
            <a:r>
              <a:rPr lang="en-US" b="1" dirty="0">
                <a:solidFill>
                  <a:schemeClr val="accent1"/>
                </a:solidFill>
              </a:rPr>
              <a:t>Future Plans </a:t>
            </a:r>
            <a:br>
              <a:rPr lang="en-US" dirty="0"/>
            </a:br>
            <a:r>
              <a:rPr lang="en-US" dirty="0"/>
              <a:t>	</a:t>
            </a:r>
            <a:r>
              <a:rPr lang="en-US" sz="2700" dirty="0"/>
              <a:t>- Joe Willis, Advisory Board Chair &amp; Andy </a:t>
            </a:r>
            <a:r>
              <a:rPr lang="en-US" sz="2700" dirty="0" err="1"/>
              <a:t>Groseta</a:t>
            </a:r>
            <a:r>
              <a:rPr lang="en-US" sz="2700" dirty="0"/>
              <a:t>, Advisory Board Vice-Chair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013300" y="1650529"/>
            <a:ext cx="4682201" cy="5032375"/>
          </a:xfrm>
        </p:spPr>
        <p:txBody>
          <a:bodyPr>
            <a:normAutofit fontScale="92500"/>
          </a:bodyPr>
          <a:lstStyle/>
          <a:p>
            <a:pPr lvl="0"/>
            <a:r>
              <a:rPr lang="en-US" dirty="0"/>
              <a:t>E-poll will be sent after the meeting to indicate </a:t>
            </a:r>
          </a:p>
          <a:p>
            <a:pPr lvl="1"/>
            <a:r>
              <a:rPr lang="en-US" dirty="0"/>
              <a:t>willingness to continue to serve on the NRULPC Advisory Board </a:t>
            </a:r>
          </a:p>
          <a:p>
            <a:pPr lvl="1"/>
            <a:r>
              <a:rPr lang="en-US" dirty="0"/>
              <a:t>term preference</a:t>
            </a:r>
            <a:endParaRPr lang="en-US" sz="2000" dirty="0"/>
          </a:p>
          <a:p>
            <a:pPr lvl="0"/>
            <a:r>
              <a:rPr lang="en-US" dirty="0"/>
              <a:t>Face-to-face meeting in January/February 2019</a:t>
            </a:r>
            <a:endParaRPr lang="en-US" sz="2400" dirty="0"/>
          </a:p>
          <a:p>
            <a:pPr lvl="1"/>
            <a:r>
              <a:rPr lang="en-US" dirty="0"/>
              <a:t>will send out Doodle poll to determine date</a:t>
            </a:r>
            <a:endParaRPr lang="en-US" sz="2000" dirty="0"/>
          </a:p>
          <a:p>
            <a:pPr lvl="0"/>
            <a:r>
              <a:rPr lang="en-US" dirty="0"/>
              <a:t>PPT Slides will be available on the NRULPC website</a:t>
            </a:r>
          </a:p>
          <a:p>
            <a:r>
              <a:rPr lang="en-US" dirty="0"/>
              <a:t>Plans for NRULPC marketing video</a:t>
            </a:r>
          </a:p>
          <a:p>
            <a:pPr lvl="0"/>
            <a:endParaRPr lang="en-US" sz="2400" dirty="0"/>
          </a:p>
          <a:p>
            <a:pPr marL="0" indent="0">
              <a:buNone/>
            </a:pPr>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7D744B1F-C306-418B-93BA-6C733D5CCE3F}"/>
              </a:ext>
            </a:extLst>
          </p:cNvPr>
          <p:cNvSpPr txBox="1"/>
          <p:nvPr/>
        </p:nvSpPr>
        <p:spPr>
          <a:xfrm flipH="1">
            <a:off x="6496501" y="1859339"/>
            <a:ext cx="5029296" cy="3416320"/>
          </a:xfrm>
          <a:prstGeom prst="rect">
            <a:avLst/>
          </a:prstGeom>
          <a:solidFill>
            <a:schemeClr val="accent1">
              <a:lumMod val="20000"/>
              <a:lumOff val="80000"/>
              <a:alpha val="18000"/>
            </a:schemeClr>
          </a:solidFill>
          <a:ln>
            <a:solidFill>
              <a:schemeClr val="accent1"/>
            </a:solidFill>
          </a:ln>
        </p:spPr>
        <p:txBody>
          <a:bodyPr wrap="square" rtlCol="0">
            <a:spAutoFit/>
          </a:bodyPr>
          <a:lstStyle/>
          <a:p>
            <a:r>
              <a:rPr lang="en-US" b="1" dirty="0"/>
              <a:t>E-Poll DRAFT </a:t>
            </a:r>
            <a:endParaRPr lang="en-US" sz="1600" dirty="0"/>
          </a:p>
          <a:p>
            <a:pPr marL="342900" lvl="0" indent="-342900">
              <a:buFont typeface="+mj-lt"/>
              <a:buAutoNum type="arabicPeriod"/>
            </a:pPr>
            <a:r>
              <a:rPr lang="en-US" dirty="0"/>
              <a:t>Please indicate your interest in continuing to serve on the NRULPC Advisory Board:	</a:t>
            </a:r>
          </a:p>
          <a:p>
            <a:pPr lvl="1"/>
            <a:r>
              <a:rPr lang="en-US" dirty="0"/>
              <a:t>	Yes	No</a:t>
            </a:r>
          </a:p>
          <a:p>
            <a:pPr marL="342900" lvl="0" indent="-342900">
              <a:buFont typeface="+mj-lt"/>
              <a:buAutoNum type="arabicPeriod"/>
            </a:pPr>
            <a:r>
              <a:rPr lang="en-US" dirty="0"/>
              <a:t>Please indicate the term level you prefer, with potential for consecutive terms (we are hoping to have different levels selected to allow for rotation)</a:t>
            </a:r>
          </a:p>
          <a:p>
            <a:pPr marL="800100" lvl="1" indent="-342900">
              <a:buFont typeface="+mj-lt"/>
              <a:buAutoNum type="arabicPeriod"/>
            </a:pPr>
            <a:r>
              <a:rPr lang="en-US" dirty="0"/>
              <a:t>One year (2019)</a:t>
            </a:r>
          </a:p>
          <a:p>
            <a:pPr marL="800100" lvl="1" indent="-342900">
              <a:buFont typeface="+mj-lt"/>
              <a:buAutoNum type="arabicPeriod"/>
            </a:pPr>
            <a:r>
              <a:rPr lang="en-US" dirty="0"/>
              <a:t>Two years (2019-2020)</a:t>
            </a:r>
          </a:p>
          <a:p>
            <a:pPr marL="800100" lvl="1" indent="-342900">
              <a:buFont typeface="+mj-lt"/>
              <a:buAutoNum type="arabicPeriod"/>
            </a:pPr>
            <a:r>
              <a:rPr lang="en-US" dirty="0"/>
              <a:t>Three years (2019-2021)</a:t>
            </a:r>
          </a:p>
          <a:p>
            <a:pPr marL="342900" indent="-342900">
              <a:buFont typeface="+mj-lt"/>
              <a:buAutoNum type="arabicPeriod"/>
            </a:pPr>
            <a:r>
              <a:rPr lang="en-US" dirty="0"/>
              <a:t>Other Comments/Questions</a:t>
            </a:r>
          </a:p>
        </p:txBody>
      </p:sp>
    </p:spTree>
    <p:extLst>
      <p:ext uri="{BB962C8B-B14F-4D97-AF65-F5344CB8AC3E}">
        <p14:creationId xmlns:p14="http://schemas.microsoft.com/office/powerpoint/2010/main" val="174821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4000" b="1" dirty="0">
                <a:solidFill>
                  <a:schemeClr val="accent1"/>
                </a:solidFill>
              </a:rPr>
              <a:t>Comments/questions/suggestions</a:t>
            </a:r>
            <a:r>
              <a:rPr lang="en-US" sz="4000" dirty="0">
                <a:solidFill>
                  <a:schemeClr val="accent1"/>
                </a:solidFill>
              </a:rPr>
              <a:t> </a:t>
            </a:r>
            <a:r>
              <a:rPr lang="en-US" sz="4000" dirty="0"/>
              <a:t>	</a:t>
            </a:r>
            <a:br>
              <a:rPr lang="en-US" sz="4000" dirty="0"/>
            </a:br>
            <a:r>
              <a:rPr lang="en-US" sz="4000" dirty="0"/>
              <a:t>	</a:t>
            </a:r>
            <a:r>
              <a:rPr lang="en-US" sz="2400" dirty="0"/>
              <a:t>- Joe Willis &amp; Andy </a:t>
            </a:r>
            <a:r>
              <a:rPr lang="en-US" sz="2400" dirty="0" err="1"/>
              <a:t>Groseta</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966607" y="2078544"/>
            <a:ext cx="8169613" cy="3758052"/>
          </a:xfrm>
        </p:spPr>
        <p:txBody>
          <a:bodyPr>
            <a:normAutofit/>
          </a:bodyPr>
          <a:lstStyle/>
          <a:p>
            <a:pPr lvl="0"/>
            <a:r>
              <a:rPr lang="en-US" b="1" dirty="0"/>
              <a:t>Guiding Question</a:t>
            </a:r>
            <a:r>
              <a:rPr lang="en-US" dirty="0"/>
              <a:t>: How do you feel the Advisory Board could be most productively engaged with the NRULPC/Clinic?</a:t>
            </a:r>
          </a:p>
          <a:p>
            <a:pPr lvl="1"/>
            <a:r>
              <a:rPr lang="en-US" dirty="0"/>
              <a:t>Role of Advisory Board  </a:t>
            </a:r>
          </a:p>
          <a:p>
            <a:pPr lvl="1"/>
            <a:r>
              <a:rPr lang="en-US" dirty="0"/>
              <a:t>Meetings of the Advisory Board </a:t>
            </a:r>
          </a:p>
          <a:p>
            <a:pPr lvl="1"/>
            <a:r>
              <a:rPr lang="en-US" dirty="0"/>
              <a:t>Outreach Activities of the Advisory Board Members </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1169356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505838" y="1690688"/>
            <a:ext cx="10710155" cy="4401205"/>
          </a:xfrm>
          <a:prstGeom prst="rect">
            <a:avLst/>
          </a:prstGeom>
          <a:noFill/>
        </p:spPr>
        <p:txBody>
          <a:bodyPr wrap="square" rtlCol="0">
            <a:spAutoFit/>
          </a:bodyPr>
          <a:lstStyle/>
          <a:p>
            <a:r>
              <a:rPr lang="en-US" sz="3200" b="1" dirty="0"/>
              <a:t>Role of Advisory Board:</a:t>
            </a:r>
          </a:p>
          <a:p>
            <a:endParaRPr lang="en-US" sz="2400" dirty="0"/>
          </a:p>
          <a:p>
            <a:r>
              <a:rPr lang="en-US" sz="2400" dirty="0"/>
              <a:t>To provide guidance to the NRULPC leadership on important natural resource issues, advocacy for community service and student programs and projects, and to assist in fund-raising, the Advisory Board is composed of representatives from a variety of segments of the natural resource community.  To this end, the Advisory Board provides expert advice on natural resource issues and matters undertaken to support stakeholder requests as appropriate.  In addition, Advisory Board members help to identify and approach funding sources that will continue to build the capacity of the Center to provide pro bono services to underrepresented natural resource users.  </a:t>
            </a:r>
          </a:p>
          <a:p>
            <a:endParaRPr lang="en-US" sz="3200" b="1" dirty="0"/>
          </a:p>
        </p:txBody>
      </p:sp>
    </p:spTree>
    <p:extLst>
      <p:ext uri="{BB962C8B-B14F-4D97-AF65-F5344CB8AC3E}">
        <p14:creationId xmlns:p14="http://schemas.microsoft.com/office/powerpoint/2010/main" val="164738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702010" y="2410400"/>
            <a:ext cx="9434210" cy="3758052"/>
          </a:xfrm>
        </p:spPr>
        <p:txBody>
          <a:bodyPr>
            <a:normAutofit/>
          </a:bodyPr>
          <a:lstStyle/>
          <a:p>
            <a:pPr lvl="1"/>
            <a:r>
              <a:rPr lang="en-US" sz="1600" dirty="0"/>
              <a:t>Responses: </a:t>
            </a:r>
          </a:p>
          <a:p>
            <a:pPr lvl="2"/>
            <a:r>
              <a:rPr lang="en-US" sz="1600" dirty="0"/>
              <a:t>Richard – I am not clear about how AB members will share in evaluations of clinic matters and center projects; </a:t>
            </a:r>
          </a:p>
          <a:p>
            <a:pPr lvl="2"/>
            <a:r>
              <a:rPr lang="en-US" sz="1600" dirty="0"/>
              <a:t>also will Clinic take on contract research? (not generally a model for Clinics, but more likely in Center – John – can grow out of Clinic programs)</a:t>
            </a:r>
          </a:p>
          <a:p>
            <a:pPr lvl="3"/>
            <a:r>
              <a:rPr lang="en-US" sz="1600" dirty="0"/>
              <a:t>Bethany – weighs student interests against issues that is more of an internal screening; but projects come from suggestions from others</a:t>
            </a:r>
          </a:p>
          <a:p>
            <a:pPr lvl="3"/>
            <a:r>
              <a:rPr lang="en-US" sz="1600" dirty="0"/>
              <a:t>George – perhaps need to develop a mechanism to involve AB more specifically; a discussion for in-person meeting</a:t>
            </a:r>
          </a:p>
          <a:p>
            <a:pPr lvl="3"/>
            <a:r>
              <a:rPr lang="en-US" sz="1600" dirty="0"/>
              <a:t>Stephanie – it might be valuable to have a process for AB to discuss those issues and how planning out and affecting users; helpful to decision-makers</a:t>
            </a:r>
          </a:p>
          <a:p>
            <a:pPr lvl="3"/>
            <a:r>
              <a:rPr lang="en-US" sz="1600" dirty="0"/>
              <a:t>Bethany – Clinic projects have a tight timeline so decisions have to be made quickly; but will look at how to build into regular meetings.  Has to be sensitive to confidentiality issues. </a:t>
            </a:r>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505838" y="1690688"/>
            <a:ext cx="10710155" cy="584775"/>
          </a:xfrm>
          <a:prstGeom prst="rect">
            <a:avLst/>
          </a:prstGeom>
          <a:noFill/>
        </p:spPr>
        <p:txBody>
          <a:bodyPr wrap="square" rtlCol="0">
            <a:spAutoFit/>
          </a:bodyPr>
          <a:lstStyle/>
          <a:p>
            <a:r>
              <a:rPr lang="en-US" sz="3200" b="1" dirty="0"/>
              <a:t>Role of Advisory Board – suggestions? </a:t>
            </a:r>
          </a:p>
        </p:txBody>
      </p:sp>
    </p:spTree>
    <p:extLst>
      <p:ext uri="{BB962C8B-B14F-4D97-AF65-F5344CB8AC3E}">
        <p14:creationId xmlns:p14="http://schemas.microsoft.com/office/powerpoint/2010/main" val="385900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990632" cy="1325563"/>
          </a:xfrm>
        </p:spPr>
        <p:txBody>
          <a:bodyPr>
            <a:normAutofit fontScale="90000"/>
          </a:bodyPr>
          <a:lstStyle/>
          <a:p>
            <a:r>
              <a:rPr lang="en-US" b="1" dirty="0">
                <a:solidFill>
                  <a:schemeClr val="accent1"/>
                </a:solidFill>
              </a:rPr>
              <a:t>Review Draft Advisory Board Roles &amp; Responsibilities</a:t>
            </a:r>
            <a:br>
              <a:rPr lang="en-US" dirty="0"/>
            </a:br>
            <a:r>
              <a:rPr lang="en-US" dirty="0"/>
              <a:t>	- </a:t>
            </a:r>
            <a:r>
              <a:rPr lang="en-US" sz="2700" dirty="0"/>
              <a:t>Joe Willis, Advisory Board Chair &amp; Andy </a:t>
            </a:r>
            <a:r>
              <a:rPr lang="en-US" sz="2700" dirty="0" err="1"/>
              <a:t>Groseta</a:t>
            </a:r>
            <a:r>
              <a:rPr lang="en-US" sz="2700" dirty="0"/>
              <a:t>, Advisory Board Vice-Chair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091118" y="1981267"/>
            <a:ext cx="8169613" cy="3758052"/>
          </a:xfrm>
        </p:spPr>
        <p:txBody>
          <a:bodyPr>
            <a:normAutofit/>
          </a:bodyPr>
          <a:lstStyle/>
          <a:p>
            <a:pPr marL="0" lvl="0" indent="0">
              <a:buNone/>
            </a:pPr>
            <a:r>
              <a:rPr lang="en-US" dirty="0"/>
              <a:t>Refer to handout on Roles and Responsibilities</a:t>
            </a:r>
          </a:p>
          <a:p>
            <a:pPr lvl="1"/>
            <a:r>
              <a:rPr lang="en-US" dirty="0"/>
              <a:t>Role of Advisory Board </a:t>
            </a:r>
          </a:p>
          <a:p>
            <a:pPr lvl="1"/>
            <a:r>
              <a:rPr lang="en-US" dirty="0"/>
              <a:t>Meetings of the Advisory Board</a:t>
            </a:r>
          </a:p>
          <a:p>
            <a:pPr lvl="1"/>
            <a:r>
              <a:rPr lang="en-US" dirty="0"/>
              <a:t>Outreach Activities of the Advisory Board Members </a:t>
            </a:r>
          </a:p>
          <a:p>
            <a:pPr marL="0" indent="0">
              <a:buNone/>
            </a:pPr>
            <a:endParaRPr lang="en-US" dirty="0"/>
          </a:p>
          <a:p>
            <a:pPr marL="0" lvl="0" indent="0">
              <a:buNone/>
            </a:pPr>
            <a:r>
              <a:rPr lang="en-US" b="1" dirty="0"/>
              <a:t>Action:</a:t>
            </a:r>
            <a:r>
              <a:rPr lang="en-US" dirty="0"/>
              <a:t> Please be thinking about these roles &amp; responsibilities during the following presentations</a:t>
            </a:r>
          </a:p>
          <a:p>
            <a:pPr marL="0" indent="0">
              <a:buNone/>
            </a:pPr>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Tree>
    <p:extLst>
      <p:ext uri="{BB962C8B-B14F-4D97-AF65-F5344CB8AC3E}">
        <p14:creationId xmlns:p14="http://schemas.microsoft.com/office/powerpoint/2010/main" val="333809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702010" y="1690688"/>
            <a:ext cx="10251335" cy="3785652"/>
          </a:xfrm>
          <a:prstGeom prst="rect">
            <a:avLst/>
          </a:prstGeom>
          <a:noFill/>
        </p:spPr>
        <p:txBody>
          <a:bodyPr wrap="square" rtlCol="0">
            <a:spAutoFit/>
          </a:bodyPr>
          <a:lstStyle/>
          <a:p>
            <a:r>
              <a:rPr lang="en-US" sz="3200" b="1" dirty="0"/>
              <a:t>Meetings of the Advisory Board:</a:t>
            </a:r>
          </a:p>
          <a:p>
            <a:endParaRPr lang="en-US" sz="3200" b="1" dirty="0"/>
          </a:p>
          <a:p>
            <a:r>
              <a:rPr lang="en-US" sz="2400" dirty="0"/>
              <a:t>At least two Advisory Board meetings will be held per year.  One of these will be in-person and will be located in either Tucson or Phoenix.  Additional meetings will be virtual using teleconferencing services allowing for visual presentations and open discussions.  Meetings will include updates on NRULPC educational and outreach programs, development activities and status, and discussions on topics of broad interest to the natural resource community. </a:t>
            </a:r>
          </a:p>
          <a:p>
            <a:endParaRPr lang="en-US" sz="3200" b="1" dirty="0"/>
          </a:p>
        </p:txBody>
      </p:sp>
    </p:spTree>
    <p:extLst>
      <p:ext uri="{BB962C8B-B14F-4D97-AF65-F5344CB8AC3E}">
        <p14:creationId xmlns:p14="http://schemas.microsoft.com/office/powerpoint/2010/main" val="4068078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702010" y="2463564"/>
            <a:ext cx="9434210" cy="3758052"/>
          </a:xfrm>
        </p:spPr>
        <p:txBody>
          <a:bodyPr>
            <a:normAutofit/>
          </a:bodyPr>
          <a:lstStyle/>
          <a:p>
            <a:pPr lvl="1"/>
            <a:r>
              <a:rPr lang="en-US" dirty="0"/>
              <a:t>Responses: </a:t>
            </a:r>
          </a:p>
          <a:p>
            <a:pPr lvl="2"/>
            <a:r>
              <a:rPr lang="en-US" dirty="0"/>
              <a:t>Jeff – in person meeting twice a year would be helpful; student in animal sciences wants to go to Law School; meetings could be used for recruitment </a:t>
            </a:r>
          </a:p>
          <a:p>
            <a:pPr lvl="2"/>
            <a:r>
              <a:rPr lang="en-US" dirty="0"/>
              <a:t>Joe – students did come to first in person meeting and they did benefit</a:t>
            </a:r>
          </a:p>
          <a:p>
            <a:pPr lvl="2"/>
            <a:r>
              <a:rPr lang="en-US" dirty="0"/>
              <a:t>Richard – the AB may need to develop a committee structure </a:t>
            </a:r>
          </a:p>
          <a:p>
            <a:pPr lvl="2"/>
            <a:r>
              <a:rPr lang="en-US" dirty="0"/>
              <a:t>Stef – having meetings in </a:t>
            </a:r>
            <a:r>
              <a:rPr lang="en-US" dirty="0" err="1"/>
              <a:t>Phx</a:t>
            </a:r>
            <a:r>
              <a:rPr lang="en-US" dirty="0"/>
              <a:t> and Tucson would be helpful</a:t>
            </a:r>
          </a:p>
          <a:p>
            <a:pPr lvl="2"/>
            <a:r>
              <a:rPr lang="en-US" dirty="0"/>
              <a:t>Jeff – if Safford, could include mining and ranchers there</a:t>
            </a:r>
          </a:p>
          <a:p>
            <a:pPr lvl="2"/>
            <a:endParaRPr lang="en-US" dirty="0"/>
          </a:p>
          <a:p>
            <a:pPr lvl="1"/>
            <a:endParaRPr lang="en-US" dirty="0"/>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702010" y="1690688"/>
            <a:ext cx="10251335" cy="584775"/>
          </a:xfrm>
          <a:prstGeom prst="rect">
            <a:avLst/>
          </a:prstGeom>
          <a:noFill/>
        </p:spPr>
        <p:txBody>
          <a:bodyPr wrap="square" rtlCol="0">
            <a:spAutoFit/>
          </a:bodyPr>
          <a:lstStyle/>
          <a:p>
            <a:r>
              <a:rPr lang="en-US" sz="3200" b="1" dirty="0"/>
              <a:t>Meetings of the Advisory Board – suggestions?</a:t>
            </a:r>
          </a:p>
        </p:txBody>
      </p:sp>
    </p:spTree>
    <p:extLst>
      <p:ext uri="{BB962C8B-B14F-4D97-AF65-F5344CB8AC3E}">
        <p14:creationId xmlns:p14="http://schemas.microsoft.com/office/powerpoint/2010/main" val="267222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702010" y="1690688"/>
            <a:ext cx="11126822" cy="2677656"/>
          </a:xfrm>
          <a:prstGeom prst="rect">
            <a:avLst/>
          </a:prstGeom>
          <a:noFill/>
        </p:spPr>
        <p:txBody>
          <a:bodyPr wrap="square" rtlCol="0">
            <a:spAutoFit/>
          </a:bodyPr>
          <a:lstStyle/>
          <a:p>
            <a:pPr lvl="0"/>
            <a:r>
              <a:rPr lang="en-US" sz="3200" b="1" dirty="0"/>
              <a:t>Outreach Activities of the AB Members:</a:t>
            </a:r>
          </a:p>
          <a:p>
            <a:pPr lvl="0"/>
            <a:endParaRPr lang="en-US" sz="3200" b="1" dirty="0"/>
          </a:p>
          <a:p>
            <a:r>
              <a:rPr lang="en-US" sz="2400" dirty="0"/>
              <a:t>Advisory Board members may be called upon to provide information about themselves and/or related activities that will be disseminated through the NRULPC communications outlets. They may also be asked to review content prior to publication.</a:t>
            </a:r>
          </a:p>
          <a:p>
            <a:pPr lvl="0"/>
            <a:endParaRPr lang="en-US" sz="3200" b="1" dirty="0"/>
          </a:p>
        </p:txBody>
      </p:sp>
    </p:spTree>
    <p:extLst>
      <p:ext uri="{BB962C8B-B14F-4D97-AF65-F5344CB8AC3E}">
        <p14:creationId xmlns:p14="http://schemas.microsoft.com/office/powerpoint/2010/main" val="1166487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05838" y="365125"/>
            <a:ext cx="10847962" cy="1325563"/>
          </a:xfrm>
        </p:spPr>
        <p:txBody>
          <a:bodyPr>
            <a:normAutofit/>
          </a:bodyPr>
          <a:lstStyle/>
          <a:p>
            <a:r>
              <a:rPr lang="en-US" sz="3200" b="1" dirty="0">
                <a:solidFill>
                  <a:schemeClr val="accent1"/>
                </a:solidFill>
              </a:rPr>
              <a:t>Guiding Question</a:t>
            </a:r>
            <a:r>
              <a:rPr lang="en-US" sz="3200" dirty="0">
                <a:solidFill>
                  <a:schemeClr val="accent1"/>
                </a:solidFill>
              </a:rPr>
              <a:t>: How do you feel the Advisory Board could be most productively engaged with the NRULPC/Clinic?</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702010" y="2547904"/>
            <a:ext cx="9434210" cy="3758052"/>
          </a:xfrm>
        </p:spPr>
        <p:txBody>
          <a:bodyPr>
            <a:normAutofit fontScale="70000" lnSpcReduction="20000"/>
          </a:bodyPr>
          <a:lstStyle/>
          <a:p>
            <a:pPr lvl="1"/>
            <a:r>
              <a:rPr lang="en-US" sz="1600" dirty="0"/>
              <a:t>Responses: </a:t>
            </a:r>
          </a:p>
          <a:p>
            <a:pPr lvl="2"/>
            <a:r>
              <a:rPr lang="en-US" sz="1600" dirty="0"/>
              <a:t>Stef – can we have a tag for email as to whether they are about issues, Clinic, Center etc. – id action items – Headings need to be clear.  </a:t>
            </a:r>
          </a:p>
          <a:p>
            <a:pPr lvl="2"/>
            <a:r>
              <a:rPr lang="en-US" sz="1600" dirty="0"/>
              <a:t>Sandy – how does Clinic incorporate different perspectives of the users related to the issues presented; can AB provide that input prior to presentations? </a:t>
            </a:r>
          </a:p>
          <a:p>
            <a:pPr lvl="3"/>
            <a:r>
              <a:rPr lang="en-US" sz="1600" dirty="0"/>
              <a:t>Bethany – wants to have students hear as many different perspectives as possible with implications for people in the community.  This takes place in classroom and in the field.  She would be happy to hear ideas.</a:t>
            </a:r>
          </a:p>
          <a:p>
            <a:pPr lvl="3"/>
            <a:r>
              <a:rPr lang="en-US" sz="1600" dirty="0"/>
              <a:t>Sandy – happy to hear that; hope that presentations will show multiple perspectives.  </a:t>
            </a:r>
          </a:p>
          <a:p>
            <a:pPr lvl="3"/>
            <a:r>
              <a:rPr lang="en-US" sz="1600" dirty="0"/>
              <a:t>Joe – had a waiting list for students to take course; now has a room for 40 people.  Ag-Law course shows link between policy and practice, and differences of opinion, but the law is more definite.</a:t>
            </a:r>
          </a:p>
          <a:p>
            <a:pPr lvl="3"/>
            <a:r>
              <a:rPr lang="en-US" sz="1600" dirty="0"/>
              <a:t>John – good ties throughout UA to present a balanced approach</a:t>
            </a:r>
          </a:p>
          <a:p>
            <a:pPr lvl="3"/>
            <a:r>
              <a:rPr lang="en-US" sz="1600" dirty="0"/>
              <a:t>Allison – is there an opportunity for publications outside class work; blog for natural resource users. – Bethany – the blog format could work well for students and is a possibility.  Needs to think about how to hone in on specific topics.  </a:t>
            </a:r>
          </a:p>
          <a:p>
            <a:pPr lvl="3"/>
            <a:r>
              <a:rPr lang="en-US" sz="1600" dirty="0"/>
              <a:t>Ashley – basic questions – what are my rights to water; not just litigation – this could be a great resource for users rather than going to law firms.  Hot topics in AZ law – romaine lettuce etc.  Maryland and Texas has this.  Here are facts, here are laws.  May want to look at some individual law firms.  Stef also agrees with this.  Bethany will explore this.  </a:t>
            </a:r>
          </a:p>
          <a:p>
            <a:pPr lvl="3"/>
            <a:r>
              <a:rPr lang="en-US" sz="1600" dirty="0"/>
              <a:t>Bill Plummer – monthly email divided into three areas: status of litigation; key policy issues being considered at state level – will need to look at how to do this along with blog and newsletter.  </a:t>
            </a:r>
          </a:p>
          <a:p>
            <a:pPr lvl="3"/>
            <a:r>
              <a:rPr lang="en-US" sz="1600" dirty="0"/>
              <a:t>Ashley – likes blog idea; and sign up for weekly email with blog postings.  </a:t>
            </a:r>
          </a:p>
          <a:p>
            <a:pPr lvl="3"/>
            <a:r>
              <a:rPr lang="en-US" sz="1600" dirty="0"/>
              <a:t>Bethany – wants to consider how to gain input from AB on what are the hot topics</a:t>
            </a:r>
          </a:p>
          <a:p>
            <a:pPr lvl="3"/>
            <a:r>
              <a:rPr lang="en-US" sz="1600" dirty="0"/>
              <a:t>John – we are looking at AB to get advice and information because you represent diverse interests.  This really helps us id new areas.  Joe – feels other organizations are doing some of this and could be used to provide some of this information.</a:t>
            </a:r>
          </a:p>
          <a:p>
            <a:pPr lvl="3"/>
            <a:r>
              <a:rPr lang="en-US" sz="1600" dirty="0"/>
              <a:t>Ashley has offered to help.</a:t>
            </a:r>
          </a:p>
          <a:p>
            <a:endParaRPr lang="en-US"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702010" y="1690688"/>
            <a:ext cx="11126822" cy="584775"/>
          </a:xfrm>
          <a:prstGeom prst="rect">
            <a:avLst/>
          </a:prstGeom>
          <a:noFill/>
        </p:spPr>
        <p:txBody>
          <a:bodyPr wrap="square" rtlCol="0">
            <a:spAutoFit/>
          </a:bodyPr>
          <a:lstStyle/>
          <a:p>
            <a:pPr lvl="0"/>
            <a:r>
              <a:rPr lang="en-US" sz="3200" b="1" dirty="0"/>
              <a:t>Outreach Activities of the AB Members – comments? </a:t>
            </a:r>
          </a:p>
        </p:txBody>
      </p:sp>
    </p:spTree>
    <p:extLst>
      <p:ext uri="{BB962C8B-B14F-4D97-AF65-F5344CB8AC3E}">
        <p14:creationId xmlns:p14="http://schemas.microsoft.com/office/powerpoint/2010/main" val="664871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672019" y="3604850"/>
            <a:ext cx="10847962" cy="1325563"/>
          </a:xfrm>
        </p:spPr>
        <p:txBody>
          <a:bodyPr>
            <a:normAutofit/>
          </a:bodyPr>
          <a:lstStyle/>
          <a:p>
            <a:pPr algn="ctr"/>
            <a:r>
              <a:rPr lang="en-US" sz="5400" b="1" dirty="0">
                <a:solidFill>
                  <a:srgbClr val="C00000"/>
                </a:solidFill>
              </a:rPr>
              <a:t>WE VALUE YOU!</a:t>
            </a:r>
            <a:endParaRPr lang="en-US" sz="5400" dirty="0">
              <a:solidFill>
                <a:srgbClr val="C00000"/>
              </a:solidFill>
            </a:endParaRP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3411166" y="680937"/>
            <a:ext cx="5369668" cy="1849178"/>
          </a:xfrm>
          <a:prstGeom prst="rect">
            <a:avLst/>
          </a:prstGeom>
        </p:spPr>
      </p:pic>
      <p:sp>
        <p:nvSpPr>
          <p:cNvPr id="5" name="TextBox 4">
            <a:extLst>
              <a:ext uri="{FF2B5EF4-FFF2-40B4-BE49-F238E27FC236}">
                <a16:creationId xmlns:a16="http://schemas.microsoft.com/office/drawing/2014/main" id="{48A4E547-B10A-42E6-A0EC-ECCB925FE7A1}"/>
              </a:ext>
            </a:extLst>
          </p:cNvPr>
          <p:cNvSpPr txBox="1"/>
          <p:nvPr/>
        </p:nvSpPr>
        <p:spPr>
          <a:xfrm>
            <a:off x="672019" y="4802514"/>
            <a:ext cx="11713779" cy="553998"/>
          </a:xfrm>
          <a:prstGeom prst="rect">
            <a:avLst/>
          </a:prstGeom>
          <a:noFill/>
        </p:spPr>
        <p:txBody>
          <a:bodyPr wrap="square" rtlCol="0">
            <a:spAutoFit/>
          </a:bodyPr>
          <a:lstStyle/>
          <a:p>
            <a:pPr lvl="0"/>
            <a:r>
              <a:rPr lang="en-US" sz="3000" b="1" dirty="0">
                <a:solidFill>
                  <a:schemeClr val="accent1"/>
                </a:solidFill>
              </a:rPr>
              <a:t>THANK YOU FOR YOUR COMMITMENT TO THE NRULPC and CLINIC!</a:t>
            </a:r>
          </a:p>
        </p:txBody>
      </p:sp>
    </p:spTree>
    <p:extLst>
      <p:ext uri="{BB962C8B-B14F-4D97-AF65-F5344CB8AC3E}">
        <p14:creationId xmlns:p14="http://schemas.microsoft.com/office/powerpoint/2010/main" val="93111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solidFill>
              </a:rPr>
              <a:t>Overview of NRULPC Progress</a:t>
            </a:r>
            <a:br>
              <a:rPr lang="en-US" sz="4000" dirty="0"/>
            </a:br>
            <a:r>
              <a:rPr lang="en-US" sz="4000" dirty="0"/>
              <a:t>	</a:t>
            </a:r>
            <a:r>
              <a:rPr lang="en-US" sz="2400" dirty="0"/>
              <a:t>- George Ruyle </a:t>
            </a:r>
            <a:r>
              <a:rPr lang="en-US" sz="2400"/>
              <a:t>&amp; John Lacy, </a:t>
            </a:r>
            <a:r>
              <a:rPr lang="en-US" sz="2400" dirty="0"/>
              <a:t>Co-Directors</a:t>
            </a:r>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8"/>
            <a:ext cx="10515600" cy="4351338"/>
          </a:xfrm>
        </p:spPr>
        <p:txBody>
          <a:bodyPr/>
          <a:lstStyle/>
          <a:p>
            <a:pPr marL="0" indent="0">
              <a:buNone/>
            </a:pPr>
            <a:r>
              <a:rPr lang="en-US" dirty="0"/>
              <a:t>The Center is about helping landowners, farmers and ranchers in Arizona solve their legal and regulatory hurdles to using the land.  </a:t>
            </a:r>
          </a:p>
        </p:txBody>
      </p:sp>
      <p:pic>
        <p:nvPicPr>
          <p:cNvPr id="5" name="Content Placeholder 7">
            <a:extLst>
              <a:ext uri="{FF2B5EF4-FFF2-40B4-BE49-F238E27FC236}">
                <a16:creationId xmlns:a16="http://schemas.microsoft.com/office/drawing/2014/main" id="{1AE4C2E9-0C1E-4D26-AD13-99CDE1715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668" y="2748570"/>
            <a:ext cx="4988309" cy="3741231"/>
          </a:xfrm>
          <a:prstGeom prst="rect">
            <a:avLst/>
          </a:prstGeom>
        </p:spPr>
      </p:pic>
    </p:spTree>
    <p:extLst>
      <p:ext uri="{BB962C8B-B14F-4D97-AF65-F5344CB8AC3E}">
        <p14:creationId xmlns:p14="http://schemas.microsoft.com/office/powerpoint/2010/main" val="223155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7"/>
            <a:ext cx="10040007" cy="3102029"/>
          </a:xfrm>
        </p:spPr>
        <p:txBody>
          <a:bodyPr/>
          <a:lstStyle/>
          <a:p>
            <a:r>
              <a:rPr lang="en-US" dirty="0"/>
              <a:t>Rx burning liability issues (developing a legal framework for the use of prescribed fires by private landowners)</a:t>
            </a:r>
          </a:p>
          <a:p>
            <a:r>
              <a:rPr lang="en-US" dirty="0"/>
              <a:t>Yuma Island land and water status</a:t>
            </a:r>
          </a:p>
          <a:p>
            <a:r>
              <a:rPr lang="en-US" dirty="0"/>
              <a:t>Labor shortage crisis in dairy industry (TN Visas for Dairy Technicians, case law review)</a:t>
            </a:r>
          </a:p>
          <a:p>
            <a:pPr marL="0" indent="0">
              <a:buNone/>
            </a:pPr>
            <a:endParaRPr lang="en-US" dirty="0"/>
          </a:p>
        </p:txBody>
      </p:sp>
    </p:spTree>
    <p:extLst>
      <p:ext uri="{BB962C8B-B14F-4D97-AF65-F5344CB8AC3E}">
        <p14:creationId xmlns:p14="http://schemas.microsoft.com/office/powerpoint/2010/main" val="366004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8" y="1690687"/>
            <a:ext cx="10040007" cy="3102029"/>
          </a:xfrm>
        </p:spPr>
        <p:txBody>
          <a:bodyPr/>
          <a:lstStyle/>
          <a:p>
            <a:r>
              <a:rPr lang="en-US" dirty="0"/>
              <a:t>Agency for Toxic Substances and Disease Registry (ATSDR) jurisdiction over confined animal agriculture</a:t>
            </a:r>
          </a:p>
          <a:p>
            <a:r>
              <a:rPr lang="en-US" dirty="0"/>
              <a:t>Researched memorandum on the status of open range laws</a:t>
            </a:r>
          </a:p>
          <a:p>
            <a:r>
              <a:rPr lang="en-US" dirty="0"/>
              <a:t>Advising landowners in the Gila River Valley about their legal options to optimize the use of their water</a:t>
            </a:r>
          </a:p>
        </p:txBody>
      </p:sp>
    </p:spTree>
    <p:extLst>
      <p:ext uri="{BB962C8B-B14F-4D97-AF65-F5344CB8AC3E}">
        <p14:creationId xmlns:p14="http://schemas.microsoft.com/office/powerpoint/2010/main" val="3646746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for Center</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9" y="1690687"/>
            <a:ext cx="9961180" cy="3102029"/>
          </a:xfrm>
        </p:spPr>
        <p:txBody>
          <a:bodyPr/>
          <a:lstStyle/>
          <a:p>
            <a:r>
              <a:rPr lang="en-US" dirty="0"/>
              <a:t>NEPA tutorial to help Extension agents best serve user interactions with federal agencies in getting projects authorized</a:t>
            </a:r>
          </a:p>
          <a:p>
            <a:r>
              <a:rPr lang="en-US" dirty="0"/>
              <a:t>Mediation for grazing allotment disputes, starting with drought related disputes</a:t>
            </a:r>
          </a:p>
          <a:p>
            <a:r>
              <a:rPr lang="en-US" dirty="0"/>
              <a:t>Assessment and allocation of vacant grazing allotments</a:t>
            </a:r>
          </a:p>
        </p:txBody>
      </p:sp>
    </p:spTree>
    <p:extLst>
      <p:ext uri="{BB962C8B-B14F-4D97-AF65-F5344CB8AC3E}">
        <p14:creationId xmlns:p14="http://schemas.microsoft.com/office/powerpoint/2010/main" val="294754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solidFill>
              </a:rPr>
              <a:t>Current Projects for Center - Online Training</a:t>
            </a:r>
            <a:endParaRPr lang="en-US" sz="4000" dirty="0"/>
          </a:p>
        </p:txBody>
      </p:sp>
      <p:pic>
        <p:nvPicPr>
          <p:cNvPr id="4" name="Picture 3">
            <a:extLst>
              <a:ext uri="{FF2B5EF4-FFF2-40B4-BE49-F238E27FC236}">
                <a16:creationId xmlns:a16="http://schemas.microsoft.com/office/drawing/2014/main" id="{E5ADB153-42A7-4F75-AB67-3086A22ADC43}"/>
              </a:ext>
            </a:extLst>
          </p:cNvPr>
          <p:cNvPicPr/>
          <p:nvPr/>
        </p:nvPicPr>
        <p:blipFill>
          <a:blip r:embed="rId3">
            <a:extLst>
              <a:ext uri="{28A0092B-C50C-407E-A947-70E740481C1C}">
                <a14:useLocalDpi xmlns:a14="http://schemas.microsoft.com/office/drawing/2010/main" val="0"/>
              </a:ext>
            </a:extLst>
          </a:blip>
          <a:stretch>
            <a:fillRect/>
          </a:stretch>
        </p:blipFill>
        <p:spPr>
          <a:xfrm>
            <a:off x="8443609" y="5583677"/>
            <a:ext cx="3385223" cy="1091930"/>
          </a:xfrm>
          <a:prstGeom prst="rect">
            <a:avLst/>
          </a:prstGeom>
        </p:spPr>
      </p:pic>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1090449" y="1690687"/>
            <a:ext cx="9220199" cy="3102029"/>
          </a:xfrm>
        </p:spPr>
        <p:txBody>
          <a:bodyPr/>
          <a:lstStyle/>
          <a:p>
            <a:r>
              <a:rPr lang="en-US" dirty="0"/>
              <a:t>Developing Public Lands Under the National Environmental Policy Act</a:t>
            </a:r>
          </a:p>
          <a:p>
            <a:r>
              <a:rPr lang="en-US" dirty="0"/>
              <a:t>Public Land Use</a:t>
            </a:r>
          </a:p>
          <a:p>
            <a:pPr lvl="1"/>
            <a:r>
              <a:rPr lang="en-US" dirty="0"/>
              <a:t>Available to students in the Clinic, students in CALS and as executive training</a:t>
            </a:r>
          </a:p>
        </p:txBody>
      </p:sp>
    </p:spTree>
    <p:extLst>
      <p:ext uri="{BB962C8B-B14F-4D97-AF65-F5344CB8AC3E}">
        <p14:creationId xmlns:p14="http://schemas.microsoft.com/office/powerpoint/2010/main" val="875652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61443"/>
            <a:ext cx="10515600" cy="884777"/>
          </a:xfrm>
        </p:spPr>
        <p:txBody>
          <a:bodyPr>
            <a:normAutofit fontScale="90000"/>
          </a:bodyPr>
          <a:lstStyle/>
          <a:p>
            <a:r>
              <a:rPr lang="en-US" b="1" dirty="0">
                <a:solidFill>
                  <a:schemeClr val="accent1"/>
                </a:solidFill>
              </a:rPr>
              <a:t>NEPA Course</a:t>
            </a:r>
            <a:br>
              <a:rPr lang="en-US" dirty="0"/>
            </a:br>
            <a:r>
              <a:rPr lang="en-US" dirty="0"/>
              <a:t>	</a:t>
            </a:r>
            <a:endParaRPr lang="en-US" sz="2700" dirty="0"/>
          </a:p>
        </p:txBody>
      </p:sp>
      <p:pic>
        <p:nvPicPr>
          <p:cNvPr id="7" name="Content Placeholder 6">
            <a:extLst>
              <a:ext uri="{FF2B5EF4-FFF2-40B4-BE49-F238E27FC236}">
                <a16:creationId xmlns:a16="http://schemas.microsoft.com/office/drawing/2014/main" id="{A52371CE-D6F2-46C7-A0AC-240D08AACF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928596"/>
            <a:ext cx="10121721" cy="5698249"/>
          </a:xfrm>
        </p:spPr>
      </p:pic>
    </p:spTree>
    <p:extLst>
      <p:ext uri="{BB962C8B-B14F-4D97-AF65-F5344CB8AC3E}">
        <p14:creationId xmlns:p14="http://schemas.microsoft.com/office/powerpoint/2010/main" val="2644825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7837</TotalTime>
  <Words>1936</Words>
  <Application>Microsoft Office PowerPoint</Application>
  <PresentationFormat>Widescreen</PresentationFormat>
  <Paragraphs>224</Paragraphs>
  <Slides>34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Welcome, Introductions, Review Agenda  - Joe Willis, Advisory Board Chair &amp; Andy Groseta, Advisory Board Vice-Chair</vt:lpstr>
      <vt:lpstr>Review Draft Advisory Board Roles &amp; Responsibilities  - Joe Willis, Advisory Board Chair &amp; Andy Groseta, Advisory Board Vice-Chair</vt:lpstr>
      <vt:lpstr>Overview of NRULPC Progress  - George Ruyle &amp; John Lacy, Co-Directors</vt:lpstr>
      <vt:lpstr>Current Projects for Center</vt:lpstr>
      <vt:lpstr>Current Projects for Center</vt:lpstr>
      <vt:lpstr>Current Projects for Center</vt:lpstr>
      <vt:lpstr>Current Projects for Center - Online Training</vt:lpstr>
      <vt:lpstr>NEPA Course  </vt:lpstr>
      <vt:lpstr>NEPA Course  </vt:lpstr>
      <vt:lpstr>Overview of NRULPC Progress  </vt:lpstr>
      <vt:lpstr>Overview of NRULPC Progress  </vt:lpstr>
      <vt:lpstr>Overview of NRULPC Progress  </vt:lpstr>
      <vt:lpstr>Overview of NRULPC Progress  </vt:lpstr>
      <vt:lpstr>Clinic Activities   - Bethany Sullivan, Clinic Director</vt:lpstr>
      <vt:lpstr>Clinic Structure  </vt:lpstr>
      <vt:lpstr>Example Clinic Projects  </vt:lpstr>
      <vt:lpstr> Outside the Classroom – Gila River Water Rights Presentation in         Globe, AZ  </vt:lpstr>
      <vt:lpstr> Outside the Classroom – Field Trip to Vera Earl Ranch and           Empire Ranch  </vt:lpstr>
      <vt:lpstr> Outside the Classroom – Field Trip to Campus Agricultural Center &amp; Pima County Cooperative Extension Office  </vt:lpstr>
      <vt:lpstr> Outside the Classroom – Field Trip to King’s Anvil Ranch  </vt:lpstr>
      <vt:lpstr>Course Update - ACBS/Law 411 Joint Course   - Joe Willis</vt:lpstr>
      <vt:lpstr>Development Efforts to Date  - Jim Davis and Karen Hollish</vt:lpstr>
      <vt:lpstr>AB Member Expertise Directory &amp; Communications   - Barbara Hutchinson &amp; Sheila Merrigan</vt:lpstr>
      <vt:lpstr>AB Member Expertise Directory</vt:lpstr>
      <vt:lpstr>Other Future Plans   - Joe Willis, Advisory Board Chair &amp; Andy Groseta, Advisory Board Vice-Chair</vt:lpstr>
      <vt:lpstr>Comments/questions/suggestions    - Joe Willis &amp; Andy Groseta</vt:lpstr>
      <vt:lpstr>Guiding Question: How do you feel the Advisory Board could be most productively engaged with the NRULPC/Clinic?</vt:lpstr>
      <vt:lpstr>Guiding Question: How do you feel the Advisory Board could be most productively engaged with the NRULPC/Clinic?</vt:lpstr>
      <vt:lpstr>Guiding Question: How do you feel the Advisory Board could be most productively engaged with the NRULPC/Clinic?</vt:lpstr>
      <vt:lpstr>Guiding Question: How do you feel the Advisory Board could be most productively engaged with the NRULPC/Clinic?</vt:lpstr>
      <vt:lpstr>Guiding Question: How do you feel the Advisory Board could be most productively engaged with the NRULPC/Clinic?</vt:lpstr>
      <vt:lpstr>Guiding Question: How do you feel the Advisory Board could be most productively engaged with the NRULPC/Clinic?</vt:lpstr>
      <vt:lpstr>WE VALUE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Hutchinson, Barbara S - (bhutchin)</dc:creator>
  <cp:lastModifiedBy>Arizmendi, Marikelly - (mblock)</cp:lastModifiedBy>
  <cp:revision>55</cp:revision>
  <dcterms:created xsi:type="dcterms:W3CDTF">2018-11-02T03:56:59Z</dcterms:created>
  <dcterms:modified xsi:type="dcterms:W3CDTF">2018-12-14T00:07:44Z</dcterms:modified>
</cp:coreProperties>
</file>